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334" r:id="rId3"/>
    <p:sldId id="319" r:id="rId4"/>
    <p:sldId id="331" r:id="rId5"/>
    <p:sldId id="258" r:id="rId6"/>
    <p:sldId id="283" r:id="rId7"/>
    <p:sldId id="260" r:id="rId8"/>
    <p:sldId id="279" r:id="rId9"/>
    <p:sldId id="328" r:id="rId10"/>
    <p:sldId id="320" r:id="rId11"/>
    <p:sldId id="321" r:id="rId12"/>
    <p:sldId id="333" r:id="rId13"/>
    <p:sldId id="322" r:id="rId14"/>
    <p:sldId id="330" r:id="rId15"/>
    <p:sldId id="289" r:id="rId16"/>
    <p:sldId id="325" r:id="rId17"/>
    <p:sldId id="323" r:id="rId18"/>
    <p:sldId id="324" r:id="rId19"/>
    <p:sldId id="317" r:id="rId20"/>
    <p:sldId id="335" r:id="rId21"/>
    <p:sldId id="326" r:id="rId22"/>
    <p:sldId id="318" r:id="rId23"/>
    <p:sldId id="315" r:id="rId24"/>
    <p:sldId id="275" r:id="rId25"/>
    <p:sldId id="295" r:id="rId26"/>
    <p:sldId id="276" r:id="rId27"/>
    <p:sldId id="337" r:id="rId2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50BA"/>
    <a:srgbClr val="FF33CC"/>
    <a:srgbClr val="80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9" autoAdjust="0"/>
    <p:restoredTop sz="90929" autoAdjust="0"/>
  </p:normalViewPr>
  <p:slideViewPr>
    <p:cSldViewPr>
      <p:cViewPr varScale="1">
        <p:scale>
          <a:sx n="72" d="100"/>
          <a:sy n="72" d="100"/>
        </p:scale>
        <p:origin x="6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nl-NL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7" name="Rectangle 65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nl-NL" b="0">
              <a:latin typeface="Verdana" pitchFamily="34" charset="0"/>
            </a:endParaRPr>
          </a:p>
        </p:txBody>
      </p:sp>
      <p:sp>
        <p:nvSpPr>
          <p:cNvPr id="2464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427038"/>
            <a:ext cx="7678737" cy="2101850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2464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613E4-62AE-4B8F-BAFE-2C6A7F08867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8F89-2C6A-4526-9BC8-2AFC06C7DC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08168-555C-4099-BA97-B220FCEE3EB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EA9F3-8B17-4C33-A737-0D18AD43542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45E04-7554-4687-BBFA-E8FD7297747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FFBB-D051-409B-A172-AEE383B75D1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6ED42-6955-4849-A5B3-1CE58C6019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F2AF5-154F-4DF2-A406-BB1C1B56433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30A60-E70E-4867-A8CE-E9A63617DEF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CB23-BDC0-4B7C-A897-8315433B3A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F7E04-D300-4AAB-BE86-35364390F1A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3555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56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57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58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59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0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1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2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3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4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5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6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7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8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69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0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1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2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3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4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5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6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7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8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79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0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1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2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3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4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5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6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7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8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89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0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1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2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3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4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5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6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7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8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599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0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1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2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3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4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5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6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7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8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09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0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1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2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3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4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5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23616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NL"/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/>
              <a:t>Klik om het opmaakprofiel van de modeltitel te bewerken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3619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62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62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ED006E7-28DA-46A3-9059-A36A2D5CEDC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cover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imgres?imgurl=http://cdniphone.i-culture.nl/wp-content/uploads/2010/01/vibrate-375.jpg&amp;imgrefurl=http://www.iphoneclub.nl/58204/doe-meer-met-de-trilfunctie-van-je-iphone-met-lockvibe-jailbreak/&amp;docid=HZawVM0wYT0AzM&amp;tbnid=p1sEDPDT8ZajEM:&amp;w=375&amp;h=135&amp;ei=qSMsU6DILNCo0AX694CwBQ&amp;ved=0CAIQxiAwAA&amp;iact=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7nS94ncVi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9uFzFOJ0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bBWjY7M8E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qvGzlpT1K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9TWJnlqClQ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4BXEhl1-V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qompas.n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-mqbaJawt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2801938"/>
            <a:ext cx="7678738" cy="1189037"/>
          </a:xfrm>
          <a:noFill/>
        </p:spPr>
        <p:txBody>
          <a:bodyPr/>
          <a:lstStyle/>
          <a:p>
            <a:pPr eaLnBrk="1" hangingPunct="1"/>
            <a:r>
              <a:rPr lang="pt-BR" sz="72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pt-BR" sz="3000" dirty="0">
                <a:solidFill>
                  <a:srgbClr val="000000"/>
                </a:solidFill>
                <a:latin typeface="Arial" charset="0"/>
              </a:rPr>
              <a:t>       Mobieltje op trilalarm ?</a:t>
            </a:r>
            <a:endParaRPr lang="nl-NL" sz="3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914" name="Picture 2" descr="https://encrypted-tbn0.gstatic.com/images?q=tbn:ANd9GcQES0-9NbB1delSw2RPJc7v_EGMwT1rZ6-BloX4lflxnwUuZqT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052736"/>
            <a:ext cx="5400595" cy="194421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8"/>
            <a:ext cx="7772400" cy="5801935"/>
          </a:xfrm>
        </p:spPr>
        <p:txBody>
          <a:bodyPr/>
          <a:lstStyle/>
          <a:p>
            <a:pPr marL="457200" lvl="1" indent="0" eaLnBrk="1" hangingPunct="1">
              <a:buNone/>
            </a:pPr>
            <a:endParaRPr lang="pt-BR" sz="2200" dirty="0"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Profiel Bouwen, Wonen en Interieur (BWI)</a:t>
            </a:r>
          </a:p>
          <a:p>
            <a:pPr marL="457200" lvl="1" indent="0" eaLnBrk="1" hangingPunct="1">
              <a:buNone/>
            </a:pPr>
            <a:endParaRPr lang="pt-BR" dirty="0">
              <a:solidFill>
                <a:srgbClr val="000000"/>
              </a:solidFill>
              <a:latin typeface="Arial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1 Bouwproces en bouwvoorbereiding</a:t>
            </a: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2 Bouwen vanaf de fundering</a:t>
            </a: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3 Hout en meubelverbindingen</a:t>
            </a: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4 Design en decoratie</a:t>
            </a:r>
          </a:p>
          <a:p>
            <a:pPr marL="0" indent="0">
              <a:buNone/>
            </a:pPr>
            <a:endParaRPr lang="nl-NL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000000"/>
                </a:solidFill>
                <a:hlinkClick r:id="rId3"/>
              </a:rPr>
              <a:t>https://www.youtube.com/watch?v=i7nS94ncViE</a:t>
            </a:r>
            <a:endParaRPr lang="nl-N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15180"/>
      </p:ext>
    </p:extLst>
  </p:cSld>
  <p:clrMapOvr>
    <a:masterClrMapping/>
  </p:clrMapOvr>
  <p:transition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8"/>
            <a:ext cx="7772400" cy="5801935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endParaRPr lang="pt-BR" sz="2200" dirty="0"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Profiel Produceren, Installeren en Energie (PIE)</a:t>
            </a:r>
          </a:p>
          <a:p>
            <a:pPr marL="457200" lvl="1" indent="0" eaLnBrk="1" hangingPunct="1">
              <a:buNone/>
            </a:pPr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None/>
            </a:pPr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1 Ontwerpen en maken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2 Bewerken en verbinden van materialen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3 Besturen en automatiseren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4 Installeren en monteren</a:t>
            </a:r>
          </a:p>
          <a:p>
            <a:pPr lvl="1" eaLnBrk="1" hangingPunct="1"/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dirty="0">
                <a:solidFill>
                  <a:srgbClr val="FF0000"/>
                </a:solidFill>
                <a:latin typeface="Arial" charset="0"/>
                <a:hlinkClick r:id="rId3"/>
              </a:rPr>
              <a:t>https://www.youtube.com/watch?v=qv9uFzFOJ00</a:t>
            </a:r>
            <a:endParaRPr lang="pt-BR" sz="24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45833"/>
      </p:ext>
    </p:extLst>
  </p:cSld>
  <p:clrMapOvr>
    <a:masterClrMapping/>
  </p:clrMapOvr>
  <p:transition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3436977"/>
            <a:ext cx="7678738" cy="553998"/>
          </a:xfrm>
          <a:noFill/>
        </p:spPr>
        <p:txBody>
          <a:bodyPr/>
          <a:lstStyle/>
          <a:p>
            <a:pPr eaLnBrk="1" hangingPunct="1"/>
            <a:endParaRPr lang="nl-NL" sz="3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996" y="3175"/>
            <a:ext cx="97279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5413"/>
      </p:ext>
    </p:extLst>
  </p:cSld>
  <p:clrMapOvr>
    <a:masterClrMapping/>
  </p:clrMapOvr>
  <p:transition>
    <p:cover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8"/>
            <a:ext cx="7772400" cy="5801935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endParaRPr lang="pt-BR" sz="2200" dirty="0"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Profiel Mobiliteit en Transport (M&amp;T)</a:t>
            </a:r>
          </a:p>
          <a:p>
            <a:pPr marL="457200" lvl="1" indent="0" eaLnBrk="1" hangingPunct="1">
              <a:buNone/>
            </a:pPr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None/>
            </a:pPr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1 Motorconditie testen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2 Wielophanging en carrosserie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3 Verlichting en comfortsystemen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Module 4 Transport</a:t>
            </a:r>
          </a:p>
          <a:p>
            <a:pPr lvl="1" eaLnBrk="1" hangingPunct="1"/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hlinkClick r:id="rId3"/>
              </a:rPr>
              <a:t>https://www.youtube.com/watch?v=EbBWjY7M8E4</a:t>
            </a:r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hlinkClick r:id="rId4"/>
              </a:rPr>
              <a:t>https://www.youtube.com/watch?v=_qvGzlpT1KY</a:t>
            </a:r>
            <a:endParaRPr lang="pt-BR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90288"/>
      </p:ext>
    </p:extLst>
  </p:cSld>
  <p:clrMapOvr>
    <a:masterClrMapping/>
  </p:clrMapOvr>
  <p:transition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3436977"/>
            <a:ext cx="7678738" cy="553998"/>
          </a:xfrm>
          <a:noFill/>
        </p:spPr>
        <p:txBody>
          <a:bodyPr/>
          <a:lstStyle/>
          <a:p>
            <a:pPr eaLnBrk="1" hangingPunct="1"/>
            <a:endParaRPr lang="nl-NL" sz="3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72"/>
            <a:ext cx="9144000" cy="60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90165"/>
      </p:ext>
    </p:extLst>
  </p:cSld>
  <p:clrMapOvr>
    <a:masterClrMapping/>
  </p:clrMapOvr>
  <p:transition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246" y="-31978"/>
            <a:ext cx="92154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3" y="359866"/>
            <a:ext cx="7906842" cy="461665"/>
          </a:xfrm>
        </p:spPr>
        <p:txBody>
          <a:bodyPr/>
          <a:lstStyle/>
          <a:p>
            <a:pPr eaLnBrk="1" hangingPunct="1"/>
            <a:r>
              <a:rPr lang="nl-NL" sz="2400" b="1" dirty="0">
                <a:solidFill>
                  <a:srgbClr val="000000"/>
                </a:solidFill>
                <a:latin typeface="Arial" charset="0"/>
              </a:rPr>
              <a:t>Zorg en Welzijn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906841" cy="40181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Verplichte onderdelen (modules):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Module 1 Mens en Gezondheid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Module 2 Mens en Omgeving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Module 3 Mens en Activiteit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Module 4 Mens en Zorg</a:t>
            </a:r>
          </a:p>
          <a:p>
            <a:pPr eaLnBrk="1" hangingPunct="1">
              <a:lnSpc>
                <a:spcPct val="80000"/>
              </a:lnSpc>
            </a:pPr>
            <a:endParaRPr lang="pt-BR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https://www.youtube.com/watch?v=E9TWJnlqClQ</a:t>
            </a: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pt-B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cover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3436977"/>
            <a:ext cx="7678738" cy="553998"/>
          </a:xfrm>
          <a:noFill/>
        </p:spPr>
        <p:txBody>
          <a:bodyPr/>
          <a:lstStyle/>
          <a:p>
            <a:pPr eaLnBrk="1" hangingPunct="1"/>
            <a:endParaRPr lang="nl-NL" sz="3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72"/>
            <a:ext cx="9144000" cy="60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40141"/>
      </p:ext>
    </p:extLst>
  </p:cSld>
  <p:clrMapOvr>
    <a:masterClrMapping/>
  </p:clrMapOvr>
  <p:transition>
    <p:cover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246" y="-31978"/>
            <a:ext cx="92154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7" y="351555"/>
            <a:ext cx="7906842" cy="461665"/>
          </a:xfrm>
        </p:spPr>
        <p:txBody>
          <a:bodyPr/>
          <a:lstStyle/>
          <a:p>
            <a:pPr eaLnBrk="1" hangingPunct="1"/>
            <a:r>
              <a:rPr lang="nl-NL" sz="2400" b="1" dirty="0">
                <a:solidFill>
                  <a:srgbClr val="000000"/>
                </a:solidFill>
                <a:latin typeface="Arial" charset="0"/>
              </a:rPr>
              <a:t>Zorg en Welzijn (verplicht keuzevak)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906841" cy="4018186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Voorkomen ongevallen en EHBO (verplicht voor alle leerlingen)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AutoNum type="arabicPlain"/>
            </a:pPr>
            <a:endParaRPr lang="pt-B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473409"/>
      </p:ext>
    </p:extLst>
  </p:cSld>
  <p:clrMapOvr>
    <a:masterClrMapping/>
  </p:clrMapOvr>
  <p:transition>
    <p:cover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246" y="-31978"/>
            <a:ext cx="92154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57950"/>
            <a:ext cx="7906842" cy="461665"/>
          </a:xfrm>
        </p:spPr>
        <p:txBody>
          <a:bodyPr/>
          <a:lstStyle/>
          <a:p>
            <a:pPr eaLnBrk="1" hangingPunct="1"/>
            <a:r>
              <a:rPr lang="nl-NL" sz="2400" b="1" dirty="0">
                <a:solidFill>
                  <a:srgbClr val="000000"/>
                </a:solidFill>
                <a:latin typeface="Arial" charset="0"/>
              </a:rPr>
              <a:t>Zorg en Welzijn (keuzevakken 1)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906841" cy="4018186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Dagbesteding en welzijn kind en jongere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			</a:t>
            </a:r>
            <a:r>
              <a:rPr lang="pt-BR" sz="2400" u="sng" dirty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Facilitaire dienstverlening en verzorging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(Hier kiest de leerling er één van)</a:t>
            </a:r>
          </a:p>
          <a:p>
            <a:pPr marL="514350" indent="-514350" eaLnBrk="1" hangingPunct="1">
              <a:lnSpc>
                <a:spcPct val="80000"/>
              </a:lnSpc>
              <a:buFont typeface="Wingdings" pitchFamily="2" charset="2"/>
              <a:buAutoNum type="arabicPlain"/>
            </a:pPr>
            <a:endParaRPr lang="pt-B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98896"/>
      </p:ext>
    </p:extLst>
  </p:cSld>
  <p:clrMapOvr>
    <a:masterClrMapping/>
  </p:clrMapOvr>
  <p:transition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6" y="40392"/>
            <a:ext cx="92154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5" y="351555"/>
            <a:ext cx="7906842" cy="461665"/>
          </a:xfrm>
        </p:spPr>
        <p:txBody>
          <a:bodyPr/>
          <a:lstStyle/>
          <a:p>
            <a:pPr eaLnBrk="1" hangingPunct="1"/>
            <a:r>
              <a:rPr lang="nl-NL" sz="2400" b="1" dirty="0">
                <a:solidFill>
                  <a:srgbClr val="000000"/>
                </a:solidFill>
                <a:latin typeface="Arial" charset="0"/>
              </a:rPr>
              <a:t>Zorg en Welzijn (keuzevakken 2)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8482905" cy="4018186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Beveiliging en Veiligheid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		OF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Schoonheidsbehandeling hand, haar en gezicht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		OF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Sport en beweging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(Hier kiest de leerling één van)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pt-BR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98876"/>
      </p:ext>
    </p:extLst>
  </p:cSld>
  <p:clrMapOvr>
    <a:masterClrMapping/>
  </p:clrMapOvr>
  <p:transition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5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651201"/>
            <a:ext cx="7678738" cy="684981"/>
          </a:xfrm>
          <a:noFill/>
        </p:spPr>
        <p:txBody>
          <a:bodyPr/>
          <a:lstStyle/>
          <a:p>
            <a:pPr eaLnBrk="1" hangingPunct="1"/>
            <a:r>
              <a:rPr lang="pt-BR" sz="72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pt-BR" sz="3000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Doel van deze avond</a:t>
            </a:r>
            <a:endParaRPr lang="nl-NL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755576" y="1844824"/>
            <a:ext cx="65527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olidFill>
                  <a:srgbClr val="000000"/>
                </a:solidFill>
              </a:rPr>
              <a:t>Voorstellen (Mevr. Folkerts, Dhr. Schut)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olidFill>
                  <a:srgbClr val="000000"/>
                </a:solidFill>
              </a:rPr>
              <a:t>Vernieuwingen VMBO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olidFill>
                  <a:srgbClr val="000000"/>
                </a:solidFill>
              </a:rPr>
              <a:t>Keuze uit 10 profielen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olidFill>
                  <a:srgbClr val="000000"/>
                </a:solidFill>
              </a:rPr>
              <a:t>4 profielen op de RSG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olidFill>
                  <a:srgbClr val="000000"/>
                </a:solidFill>
              </a:rPr>
              <a:t>Qompas.nl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0" dirty="0">
                <a:solidFill>
                  <a:srgbClr val="000000"/>
                </a:solidFill>
              </a:rPr>
              <a:t>Andere 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21638"/>
      </p:ext>
    </p:extLst>
  </p:cSld>
  <p:clrMapOvr>
    <a:masterClrMapping/>
  </p:clrMapOvr>
  <p:transition>
    <p:cover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9079"/>
            <a:ext cx="92154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48004"/>
            <a:ext cx="7906842" cy="461665"/>
          </a:xfrm>
        </p:spPr>
        <p:txBody>
          <a:bodyPr/>
          <a:lstStyle/>
          <a:p>
            <a:pPr eaLnBrk="1" hangingPunct="1"/>
            <a:r>
              <a:rPr lang="nl-NL" sz="2400" b="1" dirty="0">
                <a:solidFill>
                  <a:srgbClr val="000000"/>
                </a:solidFill>
                <a:latin typeface="Arial" charset="0"/>
              </a:rPr>
              <a:t>Zorg en Welzijn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96752"/>
            <a:ext cx="7906841" cy="40181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Leerlingen </a:t>
            </a:r>
            <a:r>
              <a:rPr lang="pt-BR" sz="2400" u="sng" dirty="0">
                <a:solidFill>
                  <a:srgbClr val="000000"/>
                </a:solidFill>
                <a:latin typeface="Arial" charset="0"/>
                <a:cs typeface="Arial" charset="0"/>
              </a:rPr>
              <a:t>KBL</a:t>
            </a: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keuze wiskunde of maatschappijkunde: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nl-NL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nl-NL" sz="2000" dirty="0">
                <a:solidFill>
                  <a:srgbClr val="000000"/>
                </a:solidFill>
              </a:rPr>
              <a:t>	</a:t>
            </a: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Kies voor maatschappijkunde als je van plan bent een vervolgopleiding te kiezen in 1 van de volgende richtingen: juridisch, veiligheid, jeugdwerk.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nl-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Maar ook voor een richting als uiterlijke verzorging kan maatschappijkunde een toegevoegde waarde hebben in het klantcontact. Aangezien je beter mee kan praten met klanten over maatschappelijke gebeurtenissen.</a:t>
            </a:r>
          </a:p>
          <a:p>
            <a:pPr eaLnBrk="1" hangingPunct="1">
              <a:lnSpc>
                <a:spcPct val="80000"/>
              </a:lnSpc>
              <a:buNone/>
            </a:pPr>
            <a:endParaRPr lang="pt-BR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2092"/>
      </p:ext>
    </p:extLst>
  </p:cSld>
  <p:clrMapOvr>
    <a:masterClrMapping/>
  </p:clrMapOvr>
  <p:transition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3436977"/>
            <a:ext cx="7678738" cy="553998"/>
          </a:xfrm>
          <a:noFill/>
        </p:spPr>
        <p:txBody>
          <a:bodyPr/>
          <a:lstStyle/>
          <a:p>
            <a:pPr eaLnBrk="1" hangingPunct="1"/>
            <a:endParaRPr lang="nl-NL" sz="3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72"/>
            <a:ext cx="9144000" cy="60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02982"/>
      </p:ext>
    </p:extLst>
  </p:cSld>
  <p:clrMapOvr>
    <a:masterClrMapping/>
  </p:clrMapOvr>
  <p:transition>
    <p:cover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246" y="-31978"/>
            <a:ext cx="921543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5" y="357950"/>
            <a:ext cx="7906842" cy="461665"/>
          </a:xfrm>
        </p:spPr>
        <p:txBody>
          <a:bodyPr/>
          <a:lstStyle/>
          <a:p>
            <a:pPr eaLnBrk="1" hangingPunct="1"/>
            <a:r>
              <a:rPr lang="nl-NL" sz="2400" b="1" dirty="0">
                <a:solidFill>
                  <a:srgbClr val="000000"/>
                </a:solidFill>
                <a:latin typeface="Arial" charset="0"/>
              </a:rPr>
              <a:t>www.qompas.nl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8482905" cy="468052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dirty="0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Het is natuurlijk erg lastig voor een leerling in klas 2 om de juiste keuze te maken.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 Daarom volgen de leerlingen in klas 2 een LOB-programma (Loopbaan Orientatie en Begeleiding).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	Deze opdrachten worden op school, </a:t>
            </a:r>
            <a:r>
              <a:rPr lang="pt-BR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maar ook thuis,</a:t>
            </a: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uitgevoerd.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pt-BR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hlinkClick r:id="rId3"/>
              </a:rPr>
              <a:t>https://www.youtube.com/watch?v=-4BXEhl1-VU</a:t>
            </a:r>
            <a:endParaRPr lang="pt-BR" sz="1400" dirty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pt-BR" sz="1400" dirty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pt-BR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rPr>
              <a:t>	</a:t>
            </a:r>
            <a:r>
              <a:rPr lang="pt-BR" sz="1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  <a:cs typeface="Arial" charset="0"/>
                <a:hlinkClick r:id="rId4"/>
              </a:rPr>
              <a:t>http://www.qompas.nl</a:t>
            </a:r>
            <a:endParaRPr lang="pt-BR" sz="1400" dirty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6788"/>
      </p:ext>
    </p:extLst>
  </p:cSld>
  <p:clrMapOvr>
    <a:masterClrMapping/>
  </p:clrMapOvr>
  <p:transition>
    <p:cover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628800"/>
            <a:ext cx="7772400" cy="3527648"/>
          </a:xfrm>
        </p:spPr>
        <p:txBody>
          <a:bodyPr/>
          <a:lstStyle/>
          <a:p>
            <a:pPr lvl="1" eaLnBrk="1" hangingPunct="1"/>
            <a:endParaRPr lang="pt-BR" sz="3600" b="1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endParaRPr lang="pt-BR" sz="3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6" name="Picture 2" descr="C:\Documents and Settings\visser\Mijn documenten\Mijn afbeeldingen\Techniek en ZW\DSCN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4664"/>
            <a:ext cx="6639332" cy="497849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033463" y="1905000"/>
            <a:ext cx="8110537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t-BR" sz="3600">
                <a:solidFill>
                  <a:srgbClr val="000000"/>
                </a:solidFill>
                <a:latin typeface="Arial" charset="0"/>
              </a:rPr>
              <a:t>BBL leidt op voor MBO niveau 2</a:t>
            </a:r>
          </a:p>
          <a:p>
            <a:pPr eaLnBrk="1" hangingPunct="1">
              <a:buFont typeface="Wingdings" pitchFamily="2" charset="2"/>
              <a:buNone/>
            </a:pPr>
            <a:endParaRPr lang="pt-BR" sz="360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pt-BR" sz="3600">
                <a:solidFill>
                  <a:srgbClr val="000000"/>
                </a:solidFill>
                <a:latin typeface="Arial" charset="0"/>
              </a:rPr>
              <a:t>KBL leidt op voor MBO niveau 3 of 4</a:t>
            </a:r>
          </a:p>
          <a:p>
            <a:pPr eaLnBrk="1" hangingPunct="1">
              <a:buFont typeface="Wingdings" pitchFamily="2" charset="2"/>
              <a:buNone/>
            </a:pPr>
            <a:endParaRPr lang="nl-NL" sz="3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pt-BR"/>
              <a:t>   </a:t>
            </a:r>
            <a:endParaRPr lang="nl-NL"/>
          </a:p>
        </p:txBody>
      </p:sp>
    </p:spTree>
  </p:cSld>
  <p:clrMapOvr>
    <a:masterClrMapping/>
  </p:clrMapOvr>
  <p:transition>
    <p:cover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622598"/>
            <a:ext cx="8162925" cy="461665"/>
          </a:xfrm>
        </p:spPr>
        <p:txBody>
          <a:bodyPr/>
          <a:lstStyle/>
          <a:p>
            <a:pPr eaLnBrk="1" hangingPunct="1"/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VMBO in de regio</a:t>
            </a:r>
            <a:endParaRPr lang="nl-NL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33463" y="1285875"/>
            <a:ext cx="8110537" cy="45243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400" dirty="0">
                <a:solidFill>
                  <a:srgbClr val="000000"/>
                </a:solidFill>
                <a:latin typeface="Arial" charset="0"/>
              </a:rPr>
              <a:t>Esdal college Emmen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400" dirty="0">
                <a:solidFill>
                  <a:srgbClr val="000000"/>
                </a:solidFill>
                <a:latin typeface="Arial" charset="0"/>
              </a:rPr>
              <a:t>Hondsrug college Emmen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400" dirty="0">
                <a:solidFill>
                  <a:srgbClr val="000000"/>
                </a:solidFill>
                <a:latin typeface="Arial" charset="0"/>
              </a:rPr>
              <a:t>Carmel college Emmen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400" dirty="0">
                <a:solidFill>
                  <a:srgbClr val="000000"/>
                </a:solidFill>
                <a:latin typeface="Arial" charset="0"/>
              </a:rPr>
              <a:t>Terra VMBO Emmen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t-BR" sz="2400" dirty="0">
                <a:solidFill>
                  <a:srgbClr val="000000"/>
                </a:solidFill>
                <a:latin typeface="Arial" charset="0"/>
              </a:rPr>
              <a:t>Ubbo Emmius Stadskanaal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endParaRPr lang="pt-BR" sz="2400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pt-BR" sz="2400" dirty="0">
                <a:solidFill>
                  <a:srgbClr val="000000"/>
                </a:solidFill>
                <a:latin typeface="Arial" charset="0"/>
              </a:rPr>
              <a:t>Meer info bij de decaan, dhr Schut.</a:t>
            </a:r>
          </a:p>
          <a:p>
            <a:pPr lvl="2" eaLnBrk="1" hangingPunct="1">
              <a:lnSpc>
                <a:spcPct val="90000"/>
              </a:lnSpc>
            </a:pPr>
            <a:endParaRPr lang="pt-BR" sz="2000" dirty="0">
              <a:solidFill>
                <a:srgbClr val="000000"/>
              </a:solidFill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buFontTx/>
              <a:buNone/>
            </a:pPr>
            <a:endParaRPr lang="pt-BR" sz="2000" dirty="0">
              <a:solidFill>
                <a:srgbClr val="000000"/>
              </a:solidFill>
              <a:latin typeface="Arial" charset="0"/>
            </a:endParaRPr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pt-BR" sz="2000" dirty="0">
                <a:latin typeface="Arial" charset="0"/>
              </a:rPr>
              <a:t>                         </a:t>
            </a:r>
          </a:p>
        </p:txBody>
      </p:sp>
    </p:spTree>
  </p:cSld>
  <p:clrMapOvr>
    <a:masterClrMapping/>
  </p:clrMapOvr>
  <p:transition>
    <p:cover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04250"/>
            <a:ext cx="7678738" cy="584775"/>
          </a:xfrm>
        </p:spPr>
        <p:txBody>
          <a:bodyPr/>
          <a:lstStyle/>
          <a:p>
            <a:pPr algn="l" eaLnBrk="1" hangingPunct="1">
              <a:buClr>
                <a:schemeClr val="hlink"/>
              </a:buClr>
            </a:pPr>
            <a:r>
              <a:rPr lang="pt-BR" sz="3200" b="1" dirty="0">
                <a:solidFill>
                  <a:srgbClr val="000000"/>
                </a:solidFill>
                <a:latin typeface="Arial" charset="0"/>
              </a:rPr>
              <a:t>Tijdpad keuzeproces 2018</a:t>
            </a:r>
            <a:endParaRPr lang="nl-NL" sz="3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5" y="836712"/>
            <a:ext cx="8496944" cy="4752528"/>
          </a:xfrm>
        </p:spPr>
        <p:txBody>
          <a:bodyPr/>
          <a:lstStyle/>
          <a:p>
            <a:pPr eaLnBrk="1" hangingPunct="1">
              <a:buClr>
                <a:schemeClr val="hlink"/>
              </a:buClr>
              <a:buSzTx/>
            </a:pPr>
            <a:endParaRPr lang="pt-BR" sz="2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22 januari		Voorlichtingsavond</a:t>
            </a: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maart		Uitdelen keuzeformulier</a:t>
            </a: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april		Keuzeformulier BBL/KBL retour</a:t>
            </a: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april		Rapportvergadering</a:t>
            </a: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april 		Prognose BBL3/KBL3</a:t>
            </a: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maart/april	Eventueel aanmelding andere 				school	</a:t>
            </a:r>
          </a:p>
          <a:p>
            <a:pPr eaLnBrk="1" hangingPunct="1">
              <a:buClr>
                <a:schemeClr val="hlink"/>
              </a:buClr>
              <a:buSzTx/>
              <a:buFont typeface="Wingdings" pitchFamily="2" charset="2"/>
              <a:buChar char="§"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juli		    	Overgangsvergadering. Plaatsing </a:t>
            </a:r>
          </a:p>
          <a:p>
            <a:pPr eaLnBrk="1" hangingPunct="1">
              <a:buClr>
                <a:schemeClr val="hlink"/>
              </a:buClr>
              <a:buSzTx/>
            </a:pPr>
            <a:r>
              <a:rPr lang="pt-BR" sz="2800" dirty="0">
                <a:solidFill>
                  <a:srgbClr val="000000"/>
                </a:solidFill>
                <a:latin typeface="Arial" charset="0"/>
              </a:rPr>
              <a:t> 			BBL3/KBL3</a:t>
            </a:r>
          </a:p>
        </p:txBody>
      </p:sp>
    </p:spTree>
  </p:cSld>
  <p:clrMapOvr>
    <a:masterClrMapping/>
  </p:clrMapOvr>
  <p:transition>
    <p:cover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3568" y="908720"/>
            <a:ext cx="3816424" cy="923925"/>
          </a:xfrm>
        </p:spPr>
        <p:txBody>
          <a:bodyPr/>
          <a:lstStyle/>
          <a:p>
            <a:pPr algn="ctr" eaLnBrk="1" hangingPunct="1">
              <a:buClr>
                <a:schemeClr val="hlink"/>
              </a:buClr>
              <a:buFont typeface="Wingdings" pitchFamily="2" charset="2"/>
              <a:buNone/>
            </a:pPr>
            <a:r>
              <a:rPr lang="pt-BR" sz="5400" dirty="0">
                <a:solidFill>
                  <a:srgbClr val="000000"/>
                </a:solidFill>
                <a:latin typeface="Arial" charset="0"/>
              </a:rPr>
              <a:t>Vragen </a:t>
            </a:r>
            <a:endParaRPr lang="nl-NL" sz="5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991600" y="6781800"/>
            <a:ext cx="152400" cy="76200"/>
          </a:xfrm>
        </p:spPr>
        <p:txBody>
          <a:bodyPr/>
          <a:lstStyle/>
          <a:p>
            <a:pPr eaLnBrk="1" hangingPunct="1">
              <a:buClr>
                <a:schemeClr val="hlink"/>
              </a:buClr>
              <a:buSzTx/>
            </a:pPr>
            <a:endParaRPr lang="pt-BR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8" name="Picture 6" descr="http://nl.dreamstime.com/vraag-thumb12194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836712"/>
            <a:ext cx="628390" cy="792088"/>
          </a:xfrm>
          <a:prstGeom prst="rect">
            <a:avLst/>
          </a:prstGeom>
          <a:noFill/>
        </p:spPr>
      </p:pic>
      <p:pic>
        <p:nvPicPr>
          <p:cNvPr id="8" name="Picture 6" descr="http://nl.dreamstime.com/vraag-thumb12194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36712"/>
            <a:ext cx="628390" cy="792088"/>
          </a:xfrm>
          <a:prstGeom prst="rect">
            <a:avLst/>
          </a:prstGeom>
          <a:noFill/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06" y="2738190"/>
            <a:ext cx="1389112" cy="236149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50" y="3254724"/>
            <a:ext cx="22383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7959"/>
      </p:ext>
    </p:extLst>
  </p:cSld>
  <p:clrMapOvr>
    <a:masterClrMapping/>
  </p:clrMapOvr>
  <p:transition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820876"/>
            <a:ext cx="7678738" cy="3170099"/>
          </a:xfrm>
          <a:noFill/>
        </p:spPr>
        <p:txBody>
          <a:bodyPr/>
          <a:lstStyle/>
          <a:p>
            <a:pPr eaLnBrk="1" hangingPunct="1"/>
            <a:r>
              <a:rPr lang="pt-BR" sz="4000" dirty="0">
                <a:solidFill>
                  <a:srgbClr val="000000"/>
                </a:solidFill>
                <a:latin typeface="Arial" charset="0"/>
              </a:rPr>
              <a:t>http://vernieuwingvmbo.nl/</a:t>
            </a:r>
            <a:br>
              <a:rPr lang="pt-BR" sz="4000" dirty="0">
                <a:solidFill>
                  <a:srgbClr val="000000"/>
                </a:solidFill>
                <a:latin typeface="Arial" charset="0"/>
              </a:rPr>
            </a:br>
            <a:r>
              <a:rPr lang="pt-BR" sz="4000" dirty="0">
                <a:solidFill>
                  <a:srgbClr val="000000"/>
                </a:solidFill>
                <a:latin typeface="Arial" charset="0"/>
                <a:hlinkClick r:id="rId3"/>
              </a:rPr>
              <a:t>https://www.youtube.com/watch?v=E-mqbaJawt8</a:t>
            </a:r>
            <a:br>
              <a:rPr lang="pt-BR" sz="4000" dirty="0">
                <a:solidFill>
                  <a:srgbClr val="000000"/>
                </a:solidFill>
                <a:latin typeface="Arial" charset="0"/>
              </a:rPr>
            </a:br>
            <a:br>
              <a:rPr lang="pt-BR" sz="4000" dirty="0">
                <a:solidFill>
                  <a:srgbClr val="000000"/>
                </a:solidFill>
                <a:latin typeface="Arial" charset="0"/>
              </a:rPr>
            </a:br>
            <a:r>
              <a:rPr lang="pt-BR" sz="4000" dirty="0">
                <a:solidFill>
                  <a:srgbClr val="000000"/>
                </a:solidFill>
                <a:latin typeface="Arial" charset="0"/>
              </a:rPr>
              <a:t>  </a:t>
            </a:r>
            <a:endParaRPr lang="nl-NL" sz="4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83820"/>
      </p:ext>
    </p:extLst>
  </p:cSld>
  <p:clrMapOvr>
    <a:masterClrMapping/>
  </p:clrMapOvr>
  <p:transition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rofielen-in-het-VMB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687" y="476672"/>
            <a:ext cx="8522626" cy="47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48724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162348"/>
            <a:ext cx="8162925" cy="461665"/>
          </a:xfrm>
        </p:spPr>
        <p:txBody>
          <a:bodyPr/>
          <a:lstStyle/>
          <a:p>
            <a:pPr eaLnBrk="1" hangingPunct="1"/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Klas 3 en 4 VMBO zijn verdeeld in:</a:t>
            </a:r>
            <a:endParaRPr lang="nl-NL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3095625"/>
          </a:xfrm>
        </p:spPr>
        <p:txBody>
          <a:bodyPr/>
          <a:lstStyle/>
          <a:p>
            <a:pPr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Theoretische Leerweg (MAVO)	(TL) </a:t>
            </a:r>
          </a:p>
          <a:p>
            <a:pPr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Gemengde Leerweg 			(GL)</a:t>
            </a:r>
          </a:p>
          <a:p>
            <a:pPr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Kaderberoepsgerichte Leerweg 	(KBL)</a:t>
            </a:r>
          </a:p>
          <a:p>
            <a:pPr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Basisberoepsgerichte Leerweg 	(BBL)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546795"/>
            <a:ext cx="8162925" cy="1077218"/>
          </a:xfrm>
        </p:spPr>
        <p:txBody>
          <a:bodyPr/>
          <a:lstStyle/>
          <a:p>
            <a:pPr eaLnBrk="1" hangingPunct="1"/>
            <a:r>
              <a:rPr lang="nl-NL" sz="3200" dirty="0">
                <a:solidFill>
                  <a:srgbClr val="000000"/>
                </a:solidFill>
                <a:latin typeface="Arial" charset="0"/>
              </a:rPr>
              <a:t>Sinds augustus 2017 bestaan in KBL en BBL de volgende tien profielen: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538" y="1844824"/>
            <a:ext cx="7739062" cy="4403576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pt-BR" sz="400" b="1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956" y="322785"/>
            <a:ext cx="7488452" cy="153888"/>
          </a:xfrm>
        </p:spPr>
        <p:txBody>
          <a:bodyPr/>
          <a:lstStyle/>
          <a:p>
            <a:pPr eaLnBrk="1" hangingPunct="1"/>
            <a:r>
              <a:rPr lang="nl-NL" sz="400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781469"/>
              </p:ext>
            </p:extLst>
          </p:nvPr>
        </p:nvGraphicFramePr>
        <p:xfrm>
          <a:off x="511499" y="640113"/>
          <a:ext cx="7732909" cy="4589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2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485"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Bouwen, Wonen en Interieur</a:t>
                      </a:r>
                      <a:endParaRPr lang="nl-NL" sz="2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Maritiem en Techniek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53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Dienstverlening en Producten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Media, Vormgeving en ICT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5485"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Economie en Ondernemen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Mobiliteit en Transport</a:t>
                      </a:r>
                      <a:endParaRPr lang="nl-NL" sz="2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530"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Produceren, Installeren en Energie</a:t>
                      </a:r>
                      <a:endParaRPr lang="nl-NL" sz="2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Groen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5485"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Horeca, Bakkerij en Recreatie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24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Zorg en Welzijn</a:t>
                      </a:r>
                      <a:endParaRPr lang="nl-NL" sz="2400" b="0" i="1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8"/>
            <a:ext cx="7772400" cy="5801935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</a:pPr>
            <a:endParaRPr lang="pt-BR" sz="2200" dirty="0"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pt-BR" sz="2400" b="1" dirty="0">
                <a:solidFill>
                  <a:srgbClr val="000000"/>
                </a:solidFill>
                <a:latin typeface="Arial" charset="0"/>
              </a:rPr>
              <a:t>De profielen die de RSG Ter Apel aanbiedt zijn:</a:t>
            </a:r>
          </a:p>
          <a:p>
            <a:pPr marL="457200" lvl="1" indent="0" eaLnBrk="1" hangingPunct="1">
              <a:buNone/>
            </a:pPr>
            <a:endParaRPr lang="pt-BR" sz="2400" b="1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Bouwen, Wonen en Interieur (BWI)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Produceren, Installeren en Energie (PIE)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Mobiliteit en Transport (M&amp;T)</a:t>
            </a:r>
          </a:p>
          <a:p>
            <a:pPr lvl="1" eaLnBrk="1" hangingPunct="1"/>
            <a:r>
              <a:rPr lang="pt-BR" sz="2400" dirty="0">
                <a:solidFill>
                  <a:srgbClr val="000000"/>
                </a:solidFill>
                <a:latin typeface="Arial" charset="0"/>
              </a:rPr>
              <a:t>Zorg en Welzijn</a:t>
            </a:r>
          </a:p>
          <a:p>
            <a:pPr lvl="1" eaLnBrk="1" hangingPunct="1"/>
            <a:endParaRPr lang="pt-BR" sz="36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 eaLnBrk="1" hangingPunct="1">
              <a:buNone/>
            </a:pPr>
            <a:endParaRPr lang="pt-BR" sz="36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8" descr="Dsc00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38200" y="2801938"/>
            <a:ext cx="7678738" cy="1189037"/>
          </a:xfrm>
          <a:noFill/>
        </p:spPr>
        <p:txBody>
          <a:bodyPr/>
          <a:lstStyle/>
          <a:p>
            <a:pPr eaLnBrk="1" hangingPunct="1"/>
            <a:r>
              <a:rPr lang="pt-BR" sz="7200" dirty="0">
                <a:solidFill>
                  <a:srgbClr val="000000"/>
                </a:solidFill>
                <a:latin typeface="Arial" charset="0"/>
              </a:rPr>
              <a:t> </a:t>
            </a:r>
            <a:endParaRPr lang="nl-NL" sz="3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29" y="0"/>
            <a:ext cx="4565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97645"/>
      </p:ext>
    </p:extLst>
  </p:cSld>
  <p:clrMapOvr>
    <a:masterClrMapping/>
  </p:clrMapOvr>
  <p:transition>
    <p:cover dir="r"/>
  </p:transition>
</p:sld>
</file>

<file path=ppt/theme/theme1.xml><?xml version="1.0" encoding="utf-8"?>
<a:theme xmlns:a="http://schemas.openxmlformats.org/drawingml/2006/main" name="Gestreept">
  <a:themeElements>
    <a:clrScheme name="">
      <a:dk1>
        <a:srgbClr val="356677"/>
      </a:dk1>
      <a:lt1>
        <a:srgbClr val="FFFFFF"/>
      </a:lt1>
      <a:dk2>
        <a:srgbClr val="3C04C8"/>
      </a:dk2>
      <a:lt2>
        <a:srgbClr val="FFFFCC"/>
      </a:lt2>
      <a:accent1>
        <a:srgbClr val="7FA0B1"/>
      </a:accent1>
      <a:accent2>
        <a:srgbClr val="3A7184"/>
      </a:accent2>
      <a:accent3>
        <a:srgbClr val="AFAAE0"/>
      </a:accent3>
      <a:accent4>
        <a:srgbClr val="DADADA"/>
      </a:accent4>
      <a:accent5>
        <a:srgbClr val="C0CDD5"/>
      </a:accent5>
      <a:accent6>
        <a:srgbClr val="346677"/>
      </a:accent6>
      <a:hlink>
        <a:srgbClr val="FFBF0B"/>
      </a:hlink>
      <a:folHlink>
        <a:srgbClr val="CC9900"/>
      </a:folHlink>
    </a:clrScheme>
    <a:fontScheme name="Gestree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streept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streept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reept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reept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Designs\Stropdas.pot</Template>
  <TotalTime>1426</TotalTime>
  <Words>469</Words>
  <Application>Microsoft Office PowerPoint</Application>
  <PresentationFormat>Diavoorstelling (4:3)</PresentationFormat>
  <Paragraphs>135</Paragraphs>
  <Slides>27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Verdana</vt:lpstr>
      <vt:lpstr>Wingdings</vt:lpstr>
      <vt:lpstr>Gestreept</vt:lpstr>
      <vt:lpstr>          Mobieltje op trilalarm ?</vt:lpstr>
      <vt:lpstr>         Doel van deze avond</vt:lpstr>
      <vt:lpstr>http://vernieuwingvmbo.nl/ https://www.youtube.com/watch?v=E-mqbaJawt8    </vt:lpstr>
      <vt:lpstr>PowerPoint-presentatie</vt:lpstr>
      <vt:lpstr>Klas 3 en 4 VMBO zijn verdeeld in:</vt:lpstr>
      <vt:lpstr>Sinds augustus 2017 bestaan in KBL en BBL de volgende tien profielen:</vt:lpstr>
      <vt:lpstr>.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Zorg en Welzijn</vt:lpstr>
      <vt:lpstr>PowerPoint-presentatie</vt:lpstr>
      <vt:lpstr>Zorg en Welzijn (verplicht keuzevak)</vt:lpstr>
      <vt:lpstr>Zorg en Welzijn (keuzevakken 1)</vt:lpstr>
      <vt:lpstr>Zorg en Welzijn (keuzevakken 2)</vt:lpstr>
      <vt:lpstr>Zorg en Welzijn</vt:lpstr>
      <vt:lpstr>PowerPoint-presentatie</vt:lpstr>
      <vt:lpstr>www.qompas.nl</vt:lpstr>
      <vt:lpstr>PowerPoint-presentatie</vt:lpstr>
      <vt:lpstr>   </vt:lpstr>
      <vt:lpstr>VMBO in de regio</vt:lpstr>
      <vt:lpstr>Tijdpad keuzeproces 2018</vt:lpstr>
      <vt:lpstr>Vragen </vt:lpstr>
    </vt:vector>
  </TitlesOfParts>
  <Company>RSG Ter Apel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VMBO</dc:title>
  <dc:creator>RSG Ter Apel</dc:creator>
  <cp:lastModifiedBy>Frank Schut</cp:lastModifiedBy>
  <cp:revision>112</cp:revision>
  <dcterms:created xsi:type="dcterms:W3CDTF">2002-09-20T08:53:03Z</dcterms:created>
  <dcterms:modified xsi:type="dcterms:W3CDTF">2018-01-22T14:36:59Z</dcterms:modified>
</cp:coreProperties>
</file>