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77" r:id="rId2"/>
    <p:sldId id="294" r:id="rId3"/>
    <p:sldId id="279" r:id="rId4"/>
    <p:sldId id="275" r:id="rId5"/>
    <p:sldId id="270" r:id="rId6"/>
    <p:sldId id="293" r:id="rId7"/>
    <p:sldId id="289" r:id="rId8"/>
    <p:sldId id="259" r:id="rId9"/>
    <p:sldId id="260" r:id="rId10"/>
    <p:sldId id="267" r:id="rId11"/>
    <p:sldId id="268" r:id="rId12"/>
    <p:sldId id="269" r:id="rId13"/>
    <p:sldId id="285" r:id="rId14"/>
    <p:sldId id="286" r:id="rId15"/>
    <p:sldId id="261" r:id="rId16"/>
    <p:sldId id="295" r:id="rId17"/>
    <p:sldId id="296" r:id="rId18"/>
    <p:sldId id="299" r:id="rId19"/>
    <p:sldId id="290" r:id="rId20"/>
    <p:sldId id="282" r:id="rId21"/>
    <p:sldId id="288" r:id="rId22"/>
    <p:sldId id="272" r:id="rId23"/>
    <p:sldId id="298" r:id="rId24"/>
    <p:sldId id="287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12"/>
    <a:srgbClr val="003300"/>
    <a:srgbClr val="524884"/>
    <a:srgbClr val="A22A49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2DAC2-618B-4467-93AE-6126A2307413}" v="32" dt="2020-02-03T18:30:59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9" autoAdjust="0"/>
    <p:restoredTop sz="90929"/>
  </p:normalViewPr>
  <p:slideViewPr>
    <p:cSldViewPr>
      <p:cViewPr varScale="1">
        <p:scale>
          <a:sx n="78" d="100"/>
          <a:sy n="78" d="100"/>
        </p:scale>
        <p:origin x="12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2B55DD-ED46-4EFB-8391-11B3CB8C710C}" type="datetimeFigureOut">
              <a:rPr lang="nl-NL"/>
              <a:pPr>
                <a:defRPr/>
              </a:pPr>
              <a:t>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2B55139-9185-4F6A-B64F-EC14A4F802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62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84060-B2CC-4AA0-8F6A-639AAE66DCF7}" type="slidenum">
              <a:rPr lang="nl-NL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73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F2E9C-48D9-4CA0-8BE8-D68D44240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E9B7DB-5A3A-4B85-A4D3-084C825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F5EAE-9B3C-4530-9718-84863CEE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418E5-DE77-41CA-9E89-A3C8E90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34A43-94FD-4319-912A-4F83F561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71C29-4690-4D47-9C67-DFCA90900F0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992951"/>
      </p:ext>
    </p:extLst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55B11-ADB8-47ED-90DC-835098F0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2F04B8-FAA4-462A-BE78-6FBB81362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24EEAA-7F88-4F86-9A0D-D219EEA6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B8B625-8493-4BA0-91F5-93681B7E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EF5DA-E440-4666-A434-5D63DE8C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CD4C9-F232-403B-BE17-9C7EE6C27AC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901257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46B1A2-4502-40BA-A9E9-84AA6CB4A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8E6125-A806-4893-9B7C-5BAEF1E6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1107A3-9248-405C-BE24-310E3E4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F84BE1-5619-4FE8-A9A9-2B071CAB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2A31F-D83B-4A57-9738-6A303F54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4B65C-258D-4E27-8E08-566565CCBBB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901179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34A41-FBF0-4504-A16F-25C00C63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D9C09-0082-47E7-9EDE-03B91D0C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D6274B-AFD6-47B1-AD71-195473AF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8A9D73-BE5A-4351-901E-4F8D52D2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ACDB2-0F5B-4561-BC38-35A74968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89360-2318-4E1D-B8A6-CA589FE1B40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401913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4BE3-26A0-47AE-8A22-44BD6F49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A9E0ED-757F-4F06-9DF8-1C04A79B5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F02EA3-33D7-4769-A989-CC5DC84D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E1EF31-D5A6-44CA-B6C5-4A7B47F2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689BBF-0AEE-4DF2-A96E-4ABC1C32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24601-9C08-43FB-862C-230C999AC3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52923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8A963-2E2C-47F3-8721-3CA175CD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7AE0B-DC59-4DD1-AC44-081609CE3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9B66C6-CA53-4A6E-AEAA-745D94F8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45F3DD-FC3D-44F1-8F86-20F4BCD3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5938B3-79C7-4E39-BC64-75CF541A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8ABB22-4365-4F9E-BD78-2CCA28CD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56F9E-84FC-4A36-B99B-BEB1B129BC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974596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5C983-40CA-477A-B72F-2B7D40C3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D8E825-F803-4500-9929-A1EA5A6E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4EB8BA-0121-4798-9536-22A8CBC54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70B21-1ED1-4D09-8F68-DBF877A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74CA5D-91A6-48E3-BE14-36C6D0C9F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D41E39-FA37-4EDB-877D-12E05797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E54DA6-4899-4479-A015-37E7D4FE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352AA5-9C4C-417B-B1D8-5176C99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F5E0C-402C-4551-BB55-635AF7BCBEE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445163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F9C2D-47FC-41A5-80DB-097A6233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0DCA16-50F2-4C7C-8897-D4BEEE2E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BFC1A7-2288-431E-98D5-8A5226E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8F5BD-4A9F-4A44-9221-3A4A70F3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FA470-7C38-4324-959F-2D4EF8A829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171367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C2A185-04AA-4057-AD49-5E2CD2FE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97C2BD-C3BD-4026-A953-6FD4B8CF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0C1FCE-AA5C-459C-BDAE-95C1BC63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33FCE-4B46-4ECF-98D1-8BF6C762FA7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198282"/>
      </p:ext>
    </p:extLst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8970B-2F58-4097-8A67-C8B6B422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C3BAD-F8D5-42A9-85F2-6A0504DC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B77865-7393-40EB-A628-75C9343A7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2BE840-9598-4022-9800-5205911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236F76-E1BE-45B5-9906-8927A9F5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A99B44-5E82-4DCC-A22E-B0044146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4557B-4133-4C1D-A4A5-4976225A12F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711551"/>
      </p:ext>
    </p:extLst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95030-BA9A-407D-A9B0-E6D973BD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357587-FB6E-4C35-AE57-F59919EB7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DEA629-D39C-4F31-852B-B9A05677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5530BC-0987-4B50-87B0-58B39C91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0EBCF3-017C-4738-AAC5-4CF24E9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2C7E31-6E8C-43B3-BC6F-8FA13523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364DA-4848-4008-B348-6E7BD65FAFC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065446"/>
      </p:ext>
    </p:extLst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9CF3ED-8225-418C-A3AB-0B6784A0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6CDFF7-A03A-4792-AFBC-BD5EDD0B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942896-5A7C-4DD0-B127-EFCE35249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80BE0A-528E-475B-BEF7-A356D3B0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871F0-2E24-4F31-A7B3-2A4BBE428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101F71-66EF-42C0-A06E-815764CDF3D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05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ver dir="r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28850"/>
            <a:ext cx="7680325" cy="1200150"/>
          </a:xfrm>
          <a:noFill/>
        </p:spPr>
        <p:txBody>
          <a:bodyPr/>
          <a:lstStyle/>
          <a:p>
            <a:pPr eaLnBrk="1" hangingPunct="1"/>
            <a:r>
              <a:rPr lang="pt-BR" sz="7200" dirty="0">
                <a:solidFill>
                  <a:srgbClr val="080F12"/>
                </a:solidFill>
                <a:latin typeface="Arial" charset="0"/>
              </a:rPr>
              <a:t>      </a:t>
            </a:r>
            <a:endParaRPr lang="pt-BR" sz="3600" dirty="0">
              <a:solidFill>
                <a:srgbClr val="080F12"/>
              </a:solidFill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52115" y="1628800"/>
            <a:ext cx="7439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80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</a:p>
          <a:p>
            <a:pPr algn="ctr"/>
            <a:endParaRPr lang="nl-NL" sz="2800" b="1" dirty="0">
              <a:solidFill>
                <a:srgbClr val="080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b="1" dirty="0">
              <a:solidFill>
                <a:srgbClr val="080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dirty="0">
                <a:solidFill>
                  <a:srgbClr val="080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Profielkeuze voorlichtingsavond voor leerlingen uit mavo en havo klas 2 </a:t>
            </a: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Profiel Zorg en Welzijn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Verplicht vak in M3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Biologie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2976"/>
            <a:ext cx="1924050" cy="23717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76088"/>
            <a:ext cx="2800350" cy="162877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Profiel Economie	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Verplicht vak in M3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Economie</a:t>
            </a: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" name="AutoShape 4" descr="data:image/jpeg;base64,/9j/4AAQSkZJRgABAQAAAQABAAD/2wCEAAkGBxQTEhUUExQVFhQUGBQVFRgYGBQVFhQVFxQXFxQUFRcYHCggGBolHBQUITEhJSkrLi4uFx8zODMsNygtLisBCgoKDg0OGhAQGywkHyQsLCwsLCwsLCwsLCwsLCwsLCwsLCwsLCwsLCwsLCwsLCwsLCwsLCwsLCwsLCwsLCwsN//AABEIAOEA4QMBIgACEQEDEQH/xAAbAAACAgMBAAAAAAAAAAAAAAAEBQMGAAECB//EAD8QAAEDAgQDBgMFBwQBBQAAAAEAAgMEEQUSITEGQVETIjJhcZGBobEUQlLB0RUjM2Jy4fAHFoKSU3OissLS/8QAGgEAAwEBAQEAAAAAAAAAAAAAAQIDBAAFBv/EACkRAAICAQQBBAAHAQAAAAAAAAABAhEDBBIhMUETFCJRBTJCUmFxkRX/2gAMAwEAAhEDEQA/AH0tazYqEujcldZhjidCUIaOVvUrSqfTPQc6GlXh7Dsh6ehyHZBsnlBtYp1QxOd4lh1O2HMma8WoVVRPE4oqKG+6imnZGNSLpfJizj4QvKy66TW2Akopux72LQlGOzHL3UBLXS9CoWYnm0cvO2yb3Pk61VC/Dpbv7yssTGkaJVNhod3m7qJj5I+qeXy6FXA8dTNKDnw0HZRw4l1RbKwIKM0BtCeSF7D5I/D6kO0K7rKhpCUw1Aa660xha5M8p/RZXQtsgKido2Qv7SJ0WSRh2pVIcdkJzS8jShqGpiK0Dmq0xtkPW4h2YuSrNxlxRmerUei3PxZoUceMNJtcLzc4s+Q2YpGxT7glJ7dJ8kp6ybPUGVF+albIvM4cZmi8QNk+wzilrtHaFVSaEWSy6NepmSpVS1YcLgotsipGY6Y1jmXFRRteEGyRExTrTHJ9jJlbxXAnN1jJCCw+omabEK9ghyhdQt3sq8MomJftL/NYnX2MLFw9lQhkLii5YLjRGsogCpnNsvMy61YVSds9nLkjkfCoXU+Hjchbro8re6NUdJJlF0nqcT1XjZc08ruTBGPhCRtK97ru2TOKkDeSLgqmFSlgOyR5Gw7QbsAeSruNURabhWpoypRj0wK3aaEGrbM+SUl0iDBpCRqmboAd0pwmoDRqpqmvJ0CM8S3cCerS5JJYGDooZI2jZQiIu3XbIU20zS1cI98nb6cOCXGgANyjKyfs2kqpSYm+aTK06K2OEnyYsurc+EqLL2kbeYXTaxnIpdBgBIuSVxUcOkatJTVD7MjbfY7jIOxVe4qpXEXCEL5oTrchNqPEmyjK9MouDtcgEPDs4YbEK5x2IuFXcQwMg5mLMPxJ0ZyuTTW/lBZYZKYO3CTV+C27zdCnFPiDHDdSukb1CSO5HUV/CsXfE7K4q+4fWiRoIXnmNNaXd1WXhNrg3VUmq5KQZbWvUrHoRpUjXLoyKoYRSoyKZKGvU7JFphkHTGudYl/arFX1BrAjWXOiIa26EZB0RkII3XzSwylyz1XJIkFOHaIWo4faUxZKFP22i24cWJL5dkpTn4KdU4G5p0KYUNAWjVNnm66jhusU8byTrGi6zbV8mASQA8krxHATJtorT2YbutFw5Lfg/DtvMmZcmr8RKg3hnKN9UHNSZNxsrXV17GblI8aeJYz2drlac2CKVrgwZHPIUrFsfyEtatYTxBc2eusP4ZkdITIFmNcLlneYob8P5bM7xSS5Q0xKISxnKqVA0wya8immG4m+I5XbJvVUDKhuZu6eLcOH0TDsMrRI0WOqYBqpLIZYHc7J9QY4Do7dI8f0GhnU0TXixCqGK4YYnXbsreKxp5pTjlWwtsNSnx2mc0D4JiObuuTGrw1juQSDCYDmDjoAm1bjcbOdyqbeeAAU2E5dQ6wSuqqiz711zXYtLNowG3kFxT4FO/7p9SqqNfmKQxTl0mTYfIZHd0XKvuCwOa3vJXwrwhKx2YkW6K+xYUOanODb4KxwSXaFYUjGHonLKJgUga0ckI4vtlo4JCuOmcUVHRFFGbooTV6qqUUaIaVsz7GsRH2laT3EPtn9EDYrLHRaIqJwsseo+2tHPLQDlXTWkrc8rG7kKCLEhewCWOj+2LLP9BwYBqVy2sabhu4SuoZJI7cgI6ioWt9VrjjjHpGaU3I2Yi7dbfT90hGLRanFZ5/j+GyNJOpCTUtc6M+XRepTwhwsRdU3HOHDmvHzUsmNTVMeMqD8IxJko03RFdSaXsg6CiZSx5nb/VKMS4mJuBtsFgj+Hwj/AGNl1DkqBMXwRr7lu6QRGSFyttBHIW5978lNUYMZRqLFPTjwzNHDOT4QLhdTHKLPtdd1WAxnUaLdFwrlNy46Kxx0QA6rJPBLdcWeph0s9tSRSn4Ab6ErqLh519tfPVXfIxu9ghqjFoWbub8lqhuiqbH/AOdjbuRVG8JyPPecQPLRHUnBMLdXC589VZaKqbK3Mw3C5xKpEUZeeQVLZohpsMOogceGwxjYD2Wn4jAzmFSanEZaiQNDiASrPS8HMy98kkoUWUkuhxRY9FsHhNmVIcNCCqRX8HWF43EFJYMSnpn5XE6dVRWRnGLdnqN1hSHCOIWzC2zkbLUPSuaQ8MTYdI5QOCXGd6wVxG4SeqjTHTyXQfcraD/aA6LSPqR+w+jP6GlViDWaW1QArZXuFh3UYIBpm3C5lqbaNC9A+Y5ZqekD9XLccLR4QpYISRcogMtsutHUQtaURCVpaLV1gJQVzPIQ0kb2XUYJXWRRlkSKRxSZRajHZ2y2LSW32CtWH1RlFy0j1U7oo73IF1Kxw5KDzvwWjpq7YnxnBe3Iu6zRyCFh4eib90GysRKXV1axm51UHklds14cML4RuOEAWA0XQYl0eORucGjmmR1T8M3bXHtUV/H+I20xsWm/JV5vFU87ssTdVYuLMJE0Rt4m6hef4BVup5g48jZwRQrbLIzBqyY99+UJpScFM3kcXHzJTt2NQhgcXjUXS6XjGIbAlMI2OKHDmwtysFggOKoC6ndbkCgZOLwR3W6qB3Eb3Aiw13RFtlSw6QMka7oV6xSyB7Q4cwvLZ4buJGx5Kw4HjboW5XC45LgNl0ypRj+CNmYdO8NkN/uxnNpC7j4qhPVMLbKPC10L+hadV6DhVWJow7nzVdxmJr5MzRo4Jhwo0tc4ckrQ6fA8NOuDRg7o8LktC7YhllkugL7A1Yi9Oq2jsQ3rT+zT2kruOIDkpQxY8gbrTKaPHjgmzZK5cSoZa5jeayOpzszNU9/0WWlfbJwF3cAX5BLQZSRyHNSGTKCDc3U3KUuhnghAIkxJugbqT0XVO9xBzblIIJchOVO8NeDvuhPA4q2FZoviKJvs6x7msFyibKN8YO4UBrZVsdxezmmM6jdIsYrnT2tZpG6uGK4OJS2wAF9VL+xYrWyhanPB6STXImJ5IZNyfB57H3eat+B13aMsfEEmx7Ceydp4TspMBo5A4P2H1WDG2pUfQZJQyYtxZn25qmY5wu502aPZ2/krNilcyNuZ5ygKsO4qeTdrQGbAu0JWz0nVnl+vHdtDY+FYmMzTPJt5pDi0kN7RNAA59VPVSTTbuBbyAKV1GFSk6ju+SU59kMFTd1radU4iivsh6LBb7gpyYGxt1K6wCqWMtNwPVTxTM2JF0DV1LHOtcqRjGt2t9UWzq+hm6ha5aGFN/EENHmd4Q4oKpc4/eII3CT1I3Q21lmpog45QQSnlFAIhtdx3XnuH1RhcHgmy9Iw6pbMwOHx9U9M5V5I31juQQsszzzTGSFRGn6pHCbNEMmOIs73UrSZdi38Q91iX0ZFPc4/4JX9q4H7pUv2YuZlebnqi7qGe9jYrUonnPI/APFAwHXdFMc0aBLmAuF7arqFrg7XZUeNIh6sn2MjIFw/Vcj4Bddo0c1La/CBKS8shpaKxvZMImDohPtjQom4q3oUJY8kvBH1sUfI1suSEvGMt6FY/FByCn6GT6D7rF9hpUb5gOaWSVTnc1HfzTLSzYnvcaCayVjtxe2oSPGMd7LusF3HQNAKZFQyQtsTYX6p46J3ywf8ATS6RUa+mkeBJNd7z4WDwt9UDJh0jzdzdthyCseJ4nHA28htfQdT5Kr1XHAJIiiJ9V6EdEq7A9c7uhrhdG9vibomwHQKkniqrOohsP6XfotRccStNnxg+4Kb2MBPfzLy5jiN7eiGfhod4nEqLBMbjqBdhsRu07ha4hxhtNHm3cdGjqU0dLjXFCy1WR82Ry4LC3f5ldQdizQOZ8SCvPZqyeqkDczi52wBNgn9PwK4jvSkHyH91R6fF5SJrU5fDLrHXX8Jb8LIlmHxvGYtFzuvM8T4dqKYF7Huc0cxcEedkVw3xpJHZsvfZ1+8EvtcaXxSFlqsnls9RpMKiy+AI6CnazwgBC4VUtkaHMN2nUEI66zuCTLQm2uyQWQeKQ5mG3RELioYSw23suoa2U7sXLEX9nl/CtLqHstLqkdFDJUdEiw+qnL3doAG/dsozRTOc+8hsTdtuQvsre2iuzLLVTY47a2gICHkrmtJBdruRzslwwX94JC43bsL6bW2RMuFMc8vcO8Rb4J/TgjPLLkfkhk4hizNF3HMQBp1NlPiOImNzAGF2fmOXquxRMbbu7bIkRjol+PgHyfYkjxKd7X/u8hHhvrm11K5rZZQG9nYm/fv08k7LxyQz3EnQIWicosQPqqrvaN/k9+adU75DGLkZ9L22UuQHQkXTClgtZJKSFx45Ni0Qk7ly6lrY4gA91j80xkgA1JVU4wbZzHDoQkbNEYXKmFycTRXsA4p003F+oXmTn816PhV3xMI5tb9FyY2TGo9CbGcHjqWhr790300UlFg8MYsyNo87XPuU1khsSoieSOLWRl8fJpeBpKRz2Y6BU3/UKhjETZAAH5racxYq41NQyNpc9wAAJJXl/E2Mmql0vkbowdfNboJtmfI0iLg7MKxmW+t839NuaN4/nJqA3kxunxVg4Qw5tOwySfxH8vwt6eqRcdsvM14vZzbfEJ07kI+InX+n9OHTPcdwzT4kK/MavN+DK7sp/wCtpb8dwrq3FSD4QlnF2NCSoayR3GouCvKeJ8N7Coc0aNd3m+h5L0gYk7oFTuO5C4xuNr6hdjTTBkaaG/8ApZipzugcdCC5vl1C9NsvCeEpnNqoy023/wDiV6mKt5+8VHPD5WNgnSosgC6CT4ROS8gncJ0As7VGqLsjyLFJZYuoIlau2qXKFp3krvJEj7TL+0hqH2FxqVoG1rlbfATa52N1t0R6j6pd8bFekzftOIXF19hb4qXsfO/zXEdPY3v/AHRoB5AKbmrD6E4rlAJiutOoSNb69EdG2xubaqQxa3SuXQVgvtCSZhG4sUXT1BDABuj5ILjqhG4e4enqhaIy084u4owz3GuqrPGg/dsP81vkrS2hd5KGrwUStDXgEAg2udwhYYY8iabTPNKTD5JjZjCfPYD4q/4DA6KJjHkXaOXyTGPDi0ACwHQLv7C7yXKh5xyy/SVnEat/auAdYDZAVVb2bS57rD15+QT+uwGRzy4Fuo89/ZVPEuFKqV13Pj02F3WHyVscMMXu6ZTHi1M4basq+L4i+odYXy3sGi+vS/mnWC4CIhnfq/kOTf7prhvCskPeAY95G9yAPTT5qWegrPuxxf8Acn8k+XUpJqA0NDl7kjef/LpfjFH20ZbpmGrfXp8Vk2F4juGx38i381Pg+FVQzds25uC3Vu3PZDDnbXNAyaSa6i/8KIGljtQWuafQgq04bizZNHWD+h5+YTeu4Z7XVzO9+IGx9D1SKt4JmvePl10+YWr1IPyZ/b5V+l/4PTKALkgepsFUOJcRErwG6tYCL9TzI8kYOEqs+K3/AGJRdJwa4Edpmd5AWHxK5TivIHhyv9L/AMBuD6ElxlI0As3zJ3V4gd3QhKbDpGtAEbgOVhpZE00MgBBY72KnNp8k4RknVBlFLlkafPVWgFU0scPuu9irbRzBzGnqPms80a8ZOsWtFiUoVmWqqBl/djU6/wAo9eanrql7QzI0OJPe/lCsIatGMHcBRcX9ns+7jauJV5q+YNJbGC69gPLre6lnqpRE1wYDIbZm30b1Tx9KOShMdtwlp/ZRZ8cqqKEM+JTNuRFmtbTUEk728gmDa9wg7R0fftfIDre+gRuQdAs7IdAupi5JY5V8RVHizjK1nZHUXLvutOpsjBiLhC6Qs7wvlYDcm2g91IwN30WZmk+H/wBq6mTaxvqIGzHSXsaYnd4Ak/daddCeuiYUFeZGlxjcwbtva7vhyWNgbfYKT7OOi5JnTWJrhURurXfg5DmFNDPe9xbXTXfzXMlOOQHsEqx+sMEV22BJAHTmToubpWzoYo5Gox7Y7zjyWdoFQxxHL1b7J9gNW+SMufbxECwtoEscibpFsuglijukOpXiyAyqe1/zXEwIBLRmIBsL2uel04MXwRGGJdiWMwweN4v+Ed53sFUMTx+rmeYmsdGQSCxgOf4ndLsUweWBjHy2BkJGW93bXuVGWT6NUY/bLfHxhTlwaM9yQB3TuTYKwZV5ZgFPnqoW9X3On4QXf/Ves5U2OTl2DJUXRDlS7EMap4dJJWg9NSfYKt8YcUOzmCB1g3SR4OpPNrT5cykHD2CvqpCB4W6vebm3l5lCU6dI6KtWy3u40push/4OU9PxRSv0EuUn8Qc35kWWM4LpwLHOT1vb5BVfinh/7KA9vfjcctyNWHlfqNN0G5rljRcG6TPYaG3Ztsbiw1GqnXkPCHEjqaRrXOJgcbOaTfJfQPb05XC9caVSMrR4+oxOEufJqoflaSdgCSvMsQqJHygt3PIX9t9fVejYq60TvRUyBoJda17OHwsTvyTozM4+zzefuViI7n/lH/cfqsRpg3It5LXc/YqRIBvvrzty9V38ShZT1PA1juXE37mwHU8yopJi7Ro1B7wI2F+uyCbO8AAONvgu460feaD56/mu3HKSJWhh++emi7MQDCLEk89fzXceIR+nw/RQyVg5OBCFlLc/JHHAANAfibfILtg6rqWZvIhbjBOwRsuqSMBUnaWW+zFwCdT0H5qYQBCxZTQM6QEKo8aPJdGwHa7j8dAryIx0C8/4qq71L7bNs32GvzJUsz+Ju/DHuzcLoS+y9A4ep2iCMG4JaD5Xdr+ap1NRSSeFptzOw8991d3Vwa0BrRoANfRJhVOzZ+I5N0VGIVLGBYBR5Umqa95OjvZD/aXHdx90ae/+Dz4wairH4iAN7C53Nhc+pVC/1GlvLGz8LS4/8jp9E8c8/wCeqpmPvzVEnRuVo+DRf5ko5JfGi2GPythfAdLmqw78DHn4nuj6lXrH6vsaeWQbtacv9R0b8yFSeEmWdK4aaNbp8T+iP4qmcacgk2zR39MwXQ4idlVzKKRbf1J6nmV6twhh4ipY9LF47R3mXbfKwXlVV4T6H6L12hxJmVrSCLNaOo2CGPsGVuuBgWJTxXADSTAjZhPxGoTqJ4dsQUh47qhHRydX2jH/ACOvyBVn0RjL5I8qYbtsdOS9x4TqDJRU7nbmJl/UCx+i8Qv3dv7novdOHaTsqWCM7sijB9cov87qWLsGtraibFmXicOo36ea8+fGS4/562V44ifaMC9rkX9Br+SR0nDckjS7VjdTe2p/pCueYys/Yh+L5/2WKy/7X/8AX/6N/VYiDgBjwJzLFr3auLn3JvJfk5wIOh1+Ckw6GaJz3SyOcDfIzvZRroLnbTKPdHSYll3sR5ZvpZR/tEk6RvIPO2lvND05eBHNCxmI1QAzMDnEkn8DG38N23N7eXJHYJi3btc4xujDN82x0v8ASyKlIHecNDtYXXdTCzJYnfQi9xY8iCgk/J3AHBjUD7HtGgG+XN3c1t8t9xsjWTMdez2m3isQcvr0S8YLEXMcGtvHYtNj3bchY2supsKBifEDYSElxBOZ2Y3dckc9kGjhk0Bw0II66FdBttrpH/tp38RjzozI0A91v8wbcd4Xcb+fkmkVEYYMjXvLiQS59yQOeVDgZ2GMleNnn3v9VOKx/l7JEJJgdSxwvts63Qbapgxxy961+dtvgmoVSYZJipH3QT6pGynjzueWZnOJcSbHUm+gRTjc3WnNStWXx6meO9r7OJKk9FDJN81MQtOjXUx/dy8gO+q2NvdF9iOijNL5obSy1i8oGbcbqmTjM97vxOcfnorzLSEjR1vYpBJw68aMcCP5r/ks08c7/g049VjfmjvhiK0RP4nuPsA0fQo7FKXtIXsG7gbeRGrT7gIekilhY1hZcDmD53P1UjsQA8QI3vcWVIcLko5KTtMor77EWtoQdxyIKuWAYkJI2tJ77bAg7mw0cPLRQ1+HRzHM0hryN+TvUfmlUmCyjUAHncH9bLlaGdMubanLrfLbmTb43VU4qxk1TmtBvHHcg7Zid3e2gQrcMmJsWut5uuB80zouHSbmR3wbv78kzbfCAklyzXBPD5qJ2uI/cxEOcbaOcNWsHnexPl6r15DYbSNijaxjQ1oA0HpqfVFKkI0eZmy+pL+CvcWyENbb+b6LrhfiYOBiks2wu0200Gzv1XXFNsgvvfTre30sqlSw6kt3G3knM7PSv2qPxQ/9z+i0vPsz+p9gsTCjkxNO7QQOoC7DB0A6+S6dGw7Aj4qKVpuBf+6XkHAUyRjQAAT52C1UkWBABBQoF9NrKQDkDYHb80OHyc+DkRA66j0JC7a2w3OvXVaYLGy7siwIlZOGjQE9eSW8VY72MQ7M2kfo3yA3KKmcGgkmwFyT5Bec4tXmaVzzts0dByQoDkFf7nqeZY7n3m/oVacBqZp4s72tFzplvcgbmxKpmGYeZpGsGx1cejRuV6RRRNjANw1rRYDyXMEV5OqelJOoIHnz8lARqfiiJ8dgaDmlaLdSLquVvG8OuUF/9LdPcruRrQ5IXBCp9VxRPIP3UYaOpu63ryHuk1VXzuP7ypt5A/8A5v8AVEXceimobcNzNudhcX87JBxVxE6nLGRhrpDqQb2DduR3VLNLG5wJdK5wucwzAi25zkkhbqHOe4uJLieZNzblquBbLFBxs63ehb52cdfS6YUvFtO7xZmHzaSPcKvUWAPkjD+RJt6DS/mppeEpbd1zT1BBCFoKTLtRV0MrgGyMI56jb0T+OEO3AIC8enwiSIXe3XyIPy3U9HilRD4JZG87Em3s5CkxlJo9QnwGB5JyAE9NPihJ8BAHdc746hJeHuKah1zLlcwWaDbKS46nUdArfHWtkbce3NTca6LxzzXkrrsNlBvYEeS1BE4GzgQbjdWRrgG68tShBA2W0jSQSbWIJbfqCmimyvuX00WIBaSiSeRguTe21tbgfnbVcjGSACQNeWoPvzVKIbgfiFpc63Rv+fRcYZRMbfOD4S++lrCwI9dQiKgF5DgN7aLUhAsNe8CDfZovffroFyoU77KP/wAcnssW/t/8zfb+6xOcAkaarJm6C++nusDgRqCscSTtoNkvjkWuTUdze9rLuPcW8/ZaJXcegJK5RoDZpze8ee3wXa5aeq05yFHCziGnlkjyRAanvXNtOQCp9Rg07PFGdOY1VkxrEKhr8sTQ5thYgj5pS+mqJNZJMo8t1wrB6aplgbaNvffq4uHhH3Wjl5lDVNfI/wDiz/Bp/Jv6ov8AY8Y8chd6nVSxxQt8DL28v1suAIWwNv3GPeeugv8AHdFx4ZNfRrGD3PuU2kqyNAGtHn/ZLpsQaCc0hP8ASFLLk9NXXA8IqXFnZwbT95ITtpe36KeCip2mwbc+/wBEokxRl9GFx6uNyp245KbBrA1t9bAnRSw53Nu1/Q88aVUGYwWWEbBYnvP0sbchr13QNPSh0jYxpc79ANSVP9hlkeT3XPPed3hoOV+iDnHeym1x5j5LSTotEtW1gDe2ytaAGhoaPTW11C3FIXHKDLIT0zH8wq6ARfcdPMKagrnNLgLWdubAOt6oHD+WUjVtPbzdlakuJcSPY8xPijDrAjN3g4HayKrptA6BxJHJxvY89DzXOHYa+ctdIzUEHNboicA0uISkjLH3RfusFhcnU+q9D4bhcWB7gW32B3XNDRAW0+n5J+1oAHkkasdcCLiKrMIbcXY6+Y9ByHxKEo8V7M6N0drz09Ap+L6cSxFutjtrsRsqvhdWSzI4d5uh+GxTpUE9Fpqhrhexvy/O6yspBIRcAAcgToFWKPFLOY1WuJ9wDe90bOMLOijrJQ2Nzz90e/kiAojRCciMkgDvGwve2w90pyKp2E3RqxXb/bjfxu9gsXbWPuX0V4fqux+axYqkTTvF8VuX/PZbWLgeTTdh/nJDVu/w/JYsQRzFXJDVfhK2sXCMR0fiPxRx291ixA7wV6u8SWlYsUNV+Uph7C6PxBPqbwrFilp+n/ZbJ2EcL+Kp/qb9EkxT+L8VixaCLCqj+EPigKPdYsTIDGNJ43egVyw3wM9AsWIMKGtJ4gmU3h+BWli7yMKcQ/htVMH8eX4fRYsRGCqf+I31V7pfC30W1i5gJ0Zgnjk9GrSxA5DNYsWJhj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2781300" cy="1647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21" y="1010882"/>
            <a:ext cx="3249467" cy="1677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1" y="3792749"/>
            <a:ext cx="1973619" cy="158046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Profiel Landbouw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</a:rPr>
              <a:t>Verplicht vak in M3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</a:rPr>
              <a:t>Biologie</a:t>
            </a: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0" y="452365"/>
            <a:ext cx="2376264" cy="15812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57972"/>
            <a:ext cx="2110718" cy="15810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63" y="3068960"/>
            <a:ext cx="1578025" cy="157802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071563"/>
            <a:ext cx="8162925" cy="1200150"/>
          </a:xfrm>
        </p:spPr>
        <p:txBody>
          <a:bodyPr/>
          <a:lstStyle/>
          <a:p>
            <a:pPr eaLnBrk="1" hangingPunct="1"/>
            <a:r>
              <a:rPr lang="nl-NL" sz="3600" b="1" dirty="0">
                <a:solidFill>
                  <a:srgbClr val="003300"/>
                </a:solidFill>
                <a:latin typeface="Arial" charset="0"/>
              </a:rPr>
              <a:t>In M3 zijn dus de volgende profielvakken 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428875"/>
            <a:ext cx="8110538" cy="3071813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NaSk 1 (profiel Techniek)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Biologie (profiel Zorg &amp; Welzijn)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Economie (profiel Economie)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Biologie (profiel Landbouw)</a:t>
            </a:r>
          </a:p>
          <a:p>
            <a:pPr eaLnBrk="1" hangingPunct="1"/>
            <a:endParaRPr lang="pt-BR" sz="2800" dirty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endParaRPr lang="nl-NL" sz="24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71563"/>
            <a:ext cx="8391525" cy="646112"/>
          </a:xfrm>
        </p:spPr>
        <p:txBody>
          <a:bodyPr/>
          <a:lstStyle/>
          <a:p>
            <a:pPr eaLnBrk="1" hangingPunct="1"/>
            <a:r>
              <a:rPr lang="nl-NL" sz="3600" b="1" dirty="0">
                <a:solidFill>
                  <a:srgbClr val="003300"/>
                </a:solidFill>
                <a:latin typeface="Arial" charset="0"/>
              </a:rPr>
              <a:t>Kiezen voor meerdere profielen: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467725" cy="3857625"/>
          </a:xfrm>
        </p:spPr>
        <p:txBody>
          <a:bodyPr/>
          <a:lstStyle/>
          <a:p>
            <a:pPr eaLnBrk="1" hangingPunct="1"/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NaSk 1 + Biologie 	(Techniek/Z&amp;W/Landbouw)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Biologie + Economie 	(Z&amp;W/Economie/Landbouw)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Economie + NaSk 1	(Economie/Techniek)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	</a:t>
            </a:r>
            <a:endParaRPr lang="nl-NL" sz="24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62925" cy="646331"/>
          </a:xfrm>
        </p:spPr>
        <p:txBody>
          <a:bodyPr/>
          <a:lstStyle/>
          <a:p>
            <a:pPr eaLnBrk="1" hangingPunct="1"/>
            <a:r>
              <a:rPr lang="pt-BR" sz="3600" b="1" dirty="0">
                <a:solidFill>
                  <a:srgbClr val="003300"/>
                </a:solidFill>
                <a:latin typeface="Arial" charset="0"/>
              </a:rPr>
              <a:t>Verplichte vakken in M3 :</a:t>
            </a:r>
            <a:endParaRPr lang="nl-NL" sz="36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033463" y="1052736"/>
            <a:ext cx="8110537" cy="4608512"/>
          </a:xfrm>
        </p:spPr>
        <p:txBody>
          <a:bodyPr/>
          <a:lstStyle/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Nederlands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Engels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Frans/Duits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Maatschappijleer1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Geschiedenis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Aardrijkskunde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Wiskunde 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NaSk 2 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LO</a:t>
            </a:r>
          </a:p>
          <a:p>
            <a:pPr lvl="1" eaLnBrk="1" hangingPunct="1"/>
            <a:r>
              <a:rPr lang="pt-BR" sz="2400" dirty="0">
                <a:solidFill>
                  <a:srgbClr val="003300"/>
                </a:solidFill>
                <a:latin typeface="Arial" charset="0"/>
              </a:rPr>
              <a:t>Rekenen</a:t>
            </a:r>
          </a:p>
          <a:p>
            <a:pPr marL="457200" lvl="1" indent="0" eaLnBrk="1" hangingPunct="1">
              <a:buNone/>
            </a:pPr>
            <a:endParaRPr lang="pt-BR" sz="2400" dirty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nl-NL" sz="24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533399"/>
            <a:ext cx="8110538" cy="73535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nl-NL" dirty="0">
                <a:solidFill>
                  <a:srgbClr val="003300"/>
                </a:solidFill>
              </a:rPr>
              <a:t>LOB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nl-NL" dirty="0">
                <a:solidFill>
                  <a:srgbClr val="003300"/>
                </a:solidFill>
              </a:rPr>
              <a:t>Wat </a:t>
            </a:r>
            <a:r>
              <a:rPr lang="nl-NL" b="1" dirty="0">
                <a:solidFill>
                  <a:srgbClr val="003300"/>
                </a:solidFill>
              </a:rPr>
              <a:t>kan</a:t>
            </a:r>
            <a:r>
              <a:rPr lang="nl-NL" dirty="0">
                <a:solidFill>
                  <a:srgbClr val="003300"/>
                </a:solidFill>
              </a:rPr>
              <a:t> ik en wat </a:t>
            </a:r>
            <a:r>
              <a:rPr lang="nl-NL" b="1" dirty="0">
                <a:solidFill>
                  <a:srgbClr val="003300"/>
                </a:solidFill>
              </a:rPr>
              <a:t>wil</a:t>
            </a:r>
            <a:r>
              <a:rPr lang="nl-NL" dirty="0">
                <a:solidFill>
                  <a:srgbClr val="003300"/>
                </a:solidFill>
              </a:rPr>
              <a:t> ik ?</a:t>
            </a:r>
          </a:p>
        </p:txBody>
      </p:sp>
      <p:sp>
        <p:nvSpPr>
          <p:cNvPr id="15361" name="Oval 1"/>
          <p:cNvSpPr>
            <a:spLocks noChangeArrowheads="1"/>
          </p:cNvSpPr>
          <p:nvPr/>
        </p:nvSpPr>
        <p:spPr bwMode="auto">
          <a:xfrm>
            <a:off x="1475656" y="1700808"/>
            <a:ext cx="2866256" cy="27363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b="1" dirty="0">
                <a:solidFill>
                  <a:srgbClr val="003300"/>
                </a:solidFill>
              </a:rPr>
              <a:t>Wat</a:t>
            </a:r>
          </a:p>
          <a:p>
            <a:r>
              <a:rPr lang="nl-NL" b="1" dirty="0">
                <a:solidFill>
                  <a:srgbClr val="003300"/>
                </a:solidFill>
              </a:rPr>
              <a:t>kan</a:t>
            </a:r>
            <a:r>
              <a:rPr lang="nl-NL" dirty="0">
                <a:solidFill>
                  <a:srgbClr val="003300"/>
                </a:solidFill>
              </a:rPr>
              <a:t> </a:t>
            </a:r>
          </a:p>
          <a:p>
            <a:r>
              <a:rPr lang="nl-NL" b="1" dirty="0">
                <a:solidFill>
                  <a:srgbClr val="003300"/>
                </a:solidFill>
              </a:rPr>
              <a:t>ik ?</a:t>
            </a:r>
            <a:r>
              <a:rPr lang="nl-NL" dirty="0">
                <a:solidFill>
                  <a:srgbClr val="003300"/>
                </a:solidFill>
              </a:rPr>
              <a:t> </a:t>
            </a:r>
            <a:endParaRPr lang="nl-NL" dirty="0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309301" y="1674321"/>
            <a:ext cx="2952328" cy="28083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b="1" dirty="0">
                <a:solidFill>
                  <a:srgbClr val="003300"/>
                </a:solidFill>
              </a:rPr>
              <a:t>             Wat</a:t>
            </a:r>
          </a:p>
          <a:p>
            <a:r>
              <a:rPr lang="nl-NL" b="1" dirty="0">
                <a:solidFill>
                  <a:srgbClr val="003300"/>
                </a:solidFill>
              </a:rPr>
              <a:t>              wil </a:t>
            </a:r>
            <a:r>
              <a:rPr lang="nl-NL" dirty="0">
                <a:solidFill>
                  <a:srgbClr val="003300"/>
                </a:solidFill>
              </a:rPr>
              <a:t> </a:t>
            </a:r>
          </a:p>
          <a:p>
            <a:r>
              <a:rPr lang="nl-NL" b="1" dirty="0">
                <a:solidFill>
                  <a:srgbClr val="003300"/>
                </a:solidFill>
              </a:rPr>
              <a:t>              ik ?</a:t>
            </a:r>
            <a:r>
              <a:rPr lang="nl-NL" dirty="0">
                <a:solidFill>
                  <a:srgbClr val="003300"/>
                </a:solidFill>
              </a:rPr>
              <a:t> </a:t>
            </a:r>
            <a:endParaRPr lang="nl-NL" dirty="0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275856" y="1988840"/>
            <a:ext cx="986408" cy="2160240"/>
          </a:xfrm>
          <a:prstGeom prst="ellipse">
            <a:avLst/>
          </a:prstGeom>
          <a:solidFill>
            <a:srgbClr val="1F49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552" y="1196752"/>
            <a:ext cx="1095375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																																																																																														 </a:t>
            </a:r>
          </a:p>
        </p:txBody>
      </p:sp>
    </p:spTree>
    <p:extLst>
      <p:ext uri="{BB962C8B-B14F-4D97-AF65-F5344CB8AC3E}">
        <p14:creationId xmlns:p14="http://schemas.microsoft.com/office/powerpoint/2010/main" val="1586140462"/>
      </p:ext>
    </p:extLst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LOB</a:t>
            </a:r>
            <a:r>
              <a:rPr lang="pt-BR" sz="4000" dirty="0"/>
              <a:t> </a:t>
            </a:r>
            <a:endParaRPr lang="nl-NL" sz="40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Beroepentest(Qompas)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Gesprek met een beroepsbeoefenaar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Gesprek met ouder(s)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Uitvoeren opdrachten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Stage (M3)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Etc.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39896"/>
      </p:ext>
    </p:extLst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ieuw vmbo - Animatie- LOB in het vmbo">
            <a:hlinkClick r:id="" action="ppaction://media"/>
            <a:extLst>
              <a:ext uri="{FF2B5EF4-FFF2-40B4-BE49-F238E27FC236}">
                <a16:creationId xmlns:a16="http://schemas.microsoft.com/office/drawing/2014/main" id="{27BC62C0-8D1D-42FE-9210-259E423DDFF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530" y="980728"/>
            <a:ext cx="8441883" cy="47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558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-2226290"/>
            <a:ext cx="8162925" cy="3416320"/>
          </a:xfrm>
        </p:spPr>
        <p:txBody>
          <a:bodyPr/>
          <a:lstStyle/>
          <a:p>
            <a:pPr eaLnBrk="1" hangingPunct="1"/>
            <a:br>
              <a:rPr lang="pt-BR" sz="3600" b="1" dirty="0">
                <a:solidFill>
                  <a:srgbClr val="003300"/>
                </a:solidFill>
                <a:latin typeface="Arial" charset="0"/>
              </a:rPr>
            </a:br>
            <a:br>
              <a:rPr lang="pt-BR" sz="3600" b="1" dirty="0">
                <a:solidFill>
                  <a:srgbClr val="003300"/>
                </a:solidFill>
                <a:latin typeface="Arial" charset="0"/>
              </a:rPr>
            </a:br>
            <a:br>
              <a:rPr lang="pt-BR" sz="3600" b="1" dirty="0">
                <a:solidFill>
                  <a:srgbClr val="003300"/>
                </a:solidFill>
                <a:latin typeface="Arial" charset="0"/>
              </a:rPr>
            </a:br>
            <a:br>
              <a:rPr lang="pt-BR" sz="3600" b="1" dirty="0">
                <a:solidFill>
                  <a:srgbClr val="003300"/>
                </a:solidFill>
                <a:latin typeface="Arial" charset="0"/>
              </a:rPr>
            </a:br>
            <a:br>
              <a:rPr lang="pt-BR" sz="3600" b="1" dirty="0">
                <a:solidFill>
                  <a:srgbClr val="003300"/>
                </a:solidFill>
                <a:latin typeface="Arial" charset="0"/>
              </a:rPr>
            </a:br>
            <a:r>
              <a:rPr lang="pt-BR" sz="3600" b="1" dirty="0">
                <a:solidFill>
                  <a:srgbClr val="003300"/>
                </a:solidFill>
                <a:latin typeface="Arial" charset="0"/>
              </a:rPr>
              <a:t>Doorstromen naar Havo:</a:t>
            </a:r>
            <a:endParaRPr lang="nl-NL" sz="36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xfrm>
            <a:off x="516731" y="1336675"/>
            <a:ext cx="8110537" cy="41910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Regelgeving verandert.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7e vak in mavo 4!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Meer info graag contact opnemen.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Havo ambities graag aanvinken op het keuzeformulier</a:t>
            </a:r>
            <a:r>
              <a:rPr lang="pt-BR" dirty="0">
                <a:solidFill>
                  <a:srgbClr val="003300"/>
                </a:solidFill>
                <a:latin typeface="Arial" charset="0"/>
              </a:rPr>
              <a:t>	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98525" algn="l"/>
                <a:tab pos="-538163" algn="l"/>
                <a:tab pos="-179388" algn="l"/>
                <a:tab pos="180975" algn="l"/>
                <a:tab pos="539750" algn="l"/>
                <a:tab pos="898525" algn="l"/>
                <a:tab pos="1258888" algn="l"/>
                <a:tab pos="1617663" algn="l"/>
                <a:tab pos="1978025" algn="l"/>
                <a:tab pos="2336800" algn="l"/>
                <a:tab pos="2695575" algn="l"/>
                <a:tab pos="3055938" algn="l"/>
                <a:tab pos="3414713" algn="l"/>
                <a:tab pos="3775075" algn="l"/>
                <a:tab pos="4133850" algn="l"/>
                <a:tab pos="4492625" algn="l"/>
                <a:tab pos="4852988" algn="l"/>
                <a:tab pos="5211763" algn="l"/>
                <a:tab pos="5572125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525"/>
            <a:ext cx="7678738" cy="1200150"/>
          </a:xfrm>
          <a:noFill/>
        </p:spPr>
        <p:txBody>
          <a:bodyPr/>
          <a:lstStyle/>
          <a:p>
            <a:pPr eaLnBrk="1" hangingPunct="1"/>
            <a:r>
              <a:rPr lang="pt-BR" sz="72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pt-BR" sz="3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pt-BR" sz="2800" b="1" dirty="0">
                <a:solidFill>
                  <a:srgbClr val="000000"/>
                </a:solidFill>
                <a:latin typeface="Arial" charset="0"/>
              </a:rPr>
              <a:t>Inhoud van deze avond</a:t>
            </a:r>
            <a:endParaRPr lang="nl-NL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1844824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</a:rPr>
              <a:t>Voorstellen </a:t>
            </a:r>
            <a:endParaRPr lang="nl-NL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</a:rPr>
              <a:t>F. Schut, docent LO en decaan VMBO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P</a:t>
            </a:r>
            <a:r>
              <a:rPr lang="nl-NL" sz="2800" b="0" dirty="0">
                <a:solidFill>
                  <a:srgbClr val="000000"/>
                </a:solidFill>
              </a:rPr>
              <a:t>rofielen op de RSG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Keuzes</a:t>
            </a:r>
            <a:endParaRPr lang="nl-NL" sz="28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</a:rPr>
              <a:t>Qompas.nl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Keuzeformulieren uitdelen</a:t>
            </a:r>
            <a:endParaRPr lang="nl-NL" sz="2800" b="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21638"/>
      </p:ext>
    </p:extLst>
  </p:cSld>
  <p:clrMapOvr>
    <a:masterClrMapping/>
  </p:clrMapOvr>
  <p:transition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pPr eaLnBrk="1" hangingPunct="1"/>
            <a:r>
              <a:rPr lang="pt-BR" sz="3600" b="1">
                <a:solidFill>
                  <a:srgbClr val="003300"/>
                </a:solidFill>
                <a:latin typeface="Arial" charset="0"/>
              </a:rPr>
              <a:t>Doorstromen naar Havo:</a:t>
            </a:r>
            <a:endParaRPr lang="nl-NL" sz="36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3600" dirty="0">
                <a:solidFill>
                  <a:srgbClr val="003300"/>
                </a:solidFill>
                <a:latin typeface="Arial" charset="0"/>
              </a:rPr>
              <a:t>Profielen in Havo</a:t>
            </a:r>
            <a:r>
              <a:rPr lang="pt-BR" sz="2800" dirty="0">
                <a:solidFill>
                  <a:srgbClr val="003300"/>
                </a:solidFill>
                <a:latin typeface="Arial" charset="0"/>
              </a:rPr>
              <a:t> :</a:t>
            </a:r>
          </a:p>
          <a:p>
            <a:pPr eaLnBrk="1" hangingPunct="1">
              <a:lnSpc>
                <a:spcPct val="90000"/>
              </a:lnSpc>
            </a:pPr>
            <a:endParaRPr lang="pt-BR" sz="2800" dirty="0">
              <a:solidFill>
                <a:srgbClr val="0033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solidFill>
                  <a:srgbClr val="003300"/>
                </a:solidFill>
                <a:latin typeface="Arial" charset="0"/>
              </a:rPr>
              <a:t> CM = Cultuur en Maatschappij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solidFill>
                  <a:srgbClr val="003300"/>
                </a:solidFill>
                <a:latin typeface="Arial" charset="0"/>
              </a:rPr>
              <a:t> EM = Economie en Maatschappij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solidFill>
                  <a:srgbClr val="003300"/>
                </a:solidFill>
                <a:latin typeface="Arial" charset="0"/>
              </a:rPr>
              <a:t> NG = Natuur en Gezondheid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solidFill>
                  <a:srgbClr val="003300"/>
                </a:solidFill>
                <a:latin typeface="Arial" charset="0"/>
              </a:rPr>
              <a:t> NT  = Natuur en Techniek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3600" dirty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rgbClr val="003300"/>
                </a:solidFill>
                <a:latin typeface="Arial" charset="0"/>
              </a:rPr>
              <a:t>	</a:t>
            </a:r>
            <a:endParaRPr lang="nl-NL" sz="24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1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764704"/>
            <a:ext cx="7678738" cy="3683446"/>
          </a:xfrm>
        </p:spPr>
        <p:txBody>
          <a:bodyPr/>
          <a:lstStyle/>
          <a:p>
            <a:pPr algn="l"/>
            <a:r>
              <a:rPr lang="nl-NL" sz="2800" b="1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  <a:t>Bovenbouw VMBO: startkwalificatie en eindtermen</a:t>
            </a:r>
            <a:br>
              <a:rPr lang="nl-NL" sz="2800" b="1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</a:br>
            <a:br>
              <a:rPr lang="nl-NL" sz="2800" b="1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</a:br>
            <a:r>
              <a:rPr lang="nl-NL" sz="2800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  <a:t>Leerlingen zijn verplicht om door te leren totdat ze over een startkwalificatie (minimaal mbo-diploma niveau 2) beschikken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18 jaar zijn</a:t>
            </a:r>
            <a:r>
              <a:rPr lang="nl-NL" sz="2800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nl-NL" sz="2800" dirty="0">
                <a:solidFill>
                  <a:srgbClr val="080F12"/>
                </a:solidFill>
                <a:latin typeface="Arial" pitchFamily="34" charset="0"/>
                <a:cs typeface="Arial" pitchFamily="34" charset="0"/>
              </a:rPr>
            </a:br>
            <a:r>
              <a:rPr lang="nl-NL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nl-NL" sz="2800" dirty="0">
                <a:solidFill>
                  <a:schemeClr val="accent6"/>
                </a:solidFill>
              </a:rPr>
            </a:br>
            <a:endParaRPr lang="nl-NL" sz="2800" dirty="0">
              <a:solidFill>
                <a:schemeClr val="accent6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0" y="6781800"/>
            <a:ext cx="1524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hlink"/>
              </a:buClr>
              <a:buSzTx/>
            </a:pPr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38" descr="Dsc00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678738" cy="579438"/>
          </a:xfrm>
        </p:spPr>
        <p:txBody>
          <a:bodyPr/>
          <a:lstStyle/>
          <a:p>
            <a:pPr algn="l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t-BR" sz="3200" dirty="0">
                <a:solidFill>
                  <a:srgbClr val="003300"/>
                </a:solidFill>
                <a:latin typeface="Arial" charset="0"/>
              </a:rPr>
              <a:t>Tijdpad keuzeproces 2020</a:t>
            </a:r>
            <a:endParaRPr lang="nl-NL" sz="32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3750" y="836712"/>
            <a:ext cx="8350250" cy="521531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</a:pPr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algn="l" eaLnBrk="1" hangingPunct="1">
              <a:buClr>
                <a:schemeClr val="hlink"/>
              </a:buClr>
              <a:buSzTx/>
            </a:pPr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4 februari	Voorlichtingsavond</a:t>
            </a: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4 februari 	Uitdelen keuzeformulier	</a:t>
            </a: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13 februari	Uiterlijk keuzeformulier terug</a:t>
            </a: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Mei		Rapportvergaderingen</a:t>
            </a: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Mei	        	Prognose M3/K3</a:t>
            </a:r>
          </a:p>
          <a:p>
            <a:pPr marL="285750" indent="-285750" algn="l" eaLnBrk="1" hangingPunct="1"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Juli		Definitieve plaatsing 	M3 (rapportvergadering)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16632"/>
            <a:ext cx="7488832" cy="923330"/>
          </a:xfrm>
        </p:spPr>
        <p:txBody>
          <a:bodyPr/>
          <a:lstStyle/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nl-NL" sz="5400" dirty="0">
                <a:solidFill>
                  <a:srgbClr val="000000"/>
                </a:solidFill>
                <a:latin typeface="Arial" charset="0"/>
              </a:rPr>
              <a:t>Website RSG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0" y="6781800"/>
            <a:ext cx="1524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hlink"/>
              </a:buClr>
              <a:buSzTx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CAB355-9C7B-4892-BAED-2ED0CB6A6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6" y="1187541"/>
            <a:ext cx="7831808" cy="43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7959"/>
      </p:ext>
    </p:extLst>
  </p:cSld>
  <p:clrMapOvr>
    <a:masterClrMapping/>
  </p:clrMapOvr>
  <p:transition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48"/>
            <a:ext cx="9144000" cy="730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42071"/>
            <a:ext cx="7678738" cy="1482129"/>
          </a:xfrm>
        </p:spPr>
        <p:txBody>
          <a:bodyPr/>
          <a:lstStyle/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t-BR" sz="4000" dirty="0">
                <a:solidFill>
                  <a:srgbClr val="000000"/>
                </a:solidFill>
                <a:latin typeface="Arial" charset="0"/>
              </a:rPr>
              <a:t>Vragen ??</a:t>
            </a:r>
            <a:endParaRPr lang="nl-NL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0" y="6781800"/>
            <a:ext cx="1524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hlink"/>
              </a:buClr>
              <a:buSzTx/>
            </a:pPr>
            <a:endParaRPr lang="pt-BR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96952"/>
            <a:ext cx="1899701" cy="18912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762000" cy="112395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1196752"/>
            <a:ext cx="7678738" cy="2771775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VMBO =	Voorbereidend</a:t>
            </a:r>
            <a:br>
              <a:rPr lang="pt-BR" dirty="0">
                <a:solidFill>
                  <a:srgbClr val="003300"/>
                </a:solidFill>
                <a:latin typeface="Arial" charset="0"/>
              </a:rPr>
            </a:br>
            <a:r>
              <a:rPr lang="pt-BR" dirty="0">
                <a:solidFill>
                  <a:srgbClr val="003300"/>
                </a:solidFill>
                <a:latin typeface="Arial" charset="0"/>
              </a:rPr>
              <a:t>			Middelbaar </a:t>
            </a:r>
            <a:br>
              <a:rPr lang="pt-BR" dirty="0">
                <a:solidFill>
                  <a:srgbClr val="003300"/>
                </a:solidFill>
                <a:latin typeface="Arial" charset="0"/>
              </a:rPr>
            </a:br>
            <a:r>
              <a:rPr lang="pt-BR" dirty="0">
                <a:solidFill>
                  <a:srgbClr val="003300"/>
                </a:solidFill>
                <a:latin typeface="Arial" charset="0"/>
              </a:rPr>
              <a:t>			Beroeps</a:t>
            </a:r>
            <a:br>
              <a:rPr lang="pt-BR" dirty="0">
                <a:solidFill>
                  <a:srgbClr val="003300"/>
                </a:solidFill>
                <a:latin typeface="Arial" charset="0"/>
              </a:rPr>
            </a:br>
            <a:r>
              <a:rPr lang="pt-BR" dirty="0">
                <a:solidFill>
                  <a:srgbClr val="003300"/>
                </a:solidFill>
                <a:latin typeface="Arial" charset="0"/>
              </a:rPr>
              <a:t>			Onderwijs</a:t>
            </a:r>
          </a:p>
        </p:txBody>
      </p:sp>
    </p:spTree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044575"/>
            <a:ext cx="8162925" cy="579438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3300"/>
                </a:solidFill>
                <a:latin typeface="Arial" charset="0"/>
              </a:rPr>
              <a:t>Klas 3 en 4 VMBO worden verdeeld in :</a:t>
            </a:r>
            <a:endParaRPr lang="nl-NL" sz="32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Theoretische leerweg (MAVO)	(TL)</a:t>
            </a:r>
          </a:p>
          <a:p>
            <a:pPr eaLnBrk="1" hangingPunct="1"/>
            <a:r>
              <a:rPr lang="pt-BR" dirty="0">
                <a:solidFill>
                  <a:srgbClr val="FF0000"/>
                </a:solidFill>
                <a:latin typeface="Arial" charset="0"/>
              </a:rPr>
              <a:t>Gemengde leerweg			(GL)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Kaderberoepsgerichte leerweg	(KBL)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Basisberoepsgerichte leerweg	(BBL)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Verplichte vreemde taal in M3</a:t>
            </a:r>
            <a:r>
              <a:rPr lang="pt-BR" sz="4000" dirty="0"/>
              <a:t> </a:t>
            </a:r>
            <a:endParaRPr lang="nl-NL" sz="40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Frans of Duits </a:t>
            </a:r>
          </a:p>
          <a:p>
            <a:pPr lvl="1" eaLnBrk="1" hangingPunct="1">
              <a:buFont typeface="Wingdings" pitchFamily="2" charset="2"/>
              <a:buNone/>
            </a:pPr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Keuzemogelijkheden in M3</a:t>
            </a:r>
            <a:r>
              <a:rPr lang="pt-BR" sz="4000" dirty="0"/>
              <a:t> </a:t>
            </a:r>
            <a:endParaRPr lang="nl-NL" sz="40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Frans/Duits </a:t>
            </a:r>
          </a:p>
          <a:p>
            <a:pPr lvl="1" eaLnBrk="1" hangingPunct="1">
              <a:buFont typeface="Wingdings" pitchFamily="2" charset="2"/>
              <a:buNone/>
            </a:pPr>
            <a:endParaRPr lang="pt-BR" dirty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En verder 2 vakken kiezen  uit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Natuurkunde/Scheikunde 1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Biologie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Economie</a:t>
            </a:r>
          </a:p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Duits/Frans</a:t>
            </a: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5035"/>
      </p:ext>
    </p:extLst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Welke combiaties?</a:t>
            </a:r>
            <a:r>
              <a:rPr lang="pt-BR" sz="4000" dirty="0"/>
              <a:t> </a:t>
            </a:r>
            <a:endParaRPr lang="nl-NL" sz="40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Alles kan gekozen worden behalve de combinatie </a:t>
            </a:r>
          </a:p>
          <a:p>
            <a:pPr lvl="1" eaLnBrk="1" hangingPunct="1">
              <a:buNone/>
            </a:pPr>
            <a:r>
              <a:rPr lang="pt-BR" dirty="0">
                <a:solidFill>
                  <a:srgbClr val="003300"/>
                </a:solidFill>
                <a:latin typeface="Arial" charset="0"/>
              </a:rPr>
              <a:t>	Frans + Duits + NaSk1</a:t>
            </a:r>
          </a:p>
          <a:p>
            <a:pPr lvl="1" eaLnBrk="1" hangingPunct="1">
              <a:buFont typeface="Wingdings" pitchFamily="2" charset="2"/>
              <a:buNone/>
            </a:pP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Er zijn vier profielen: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Techniek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Zorg en Welzijn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Economie</a:t>
            </a:r>
          </a:p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Landbouw</a:t>
            </a:r>
            <a:endParaRPr lang="nl-NL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8366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rgbClr val="003300"/>
                </a:solidFill>
                <a:latin typeface="Arial" charset="0"/>
              </a:rPr>
              <a:t>Proefiel Techniek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/>
            <a:r>
              <a:rPr lang="pt-BR" sz="3000" dirty="0">
                <a:solidFill>
                  <a:srgbClr val="003300"/>
                </a:solidFill>
                <a:latin typeface="Arial" charset="0"/>
              </a:rPr>
              <a:t>Verplicht vak in M3 :</a:t>
            </a:r>
          </a:p>
          <a:p>
            <a:pPr lvl="1" eaLnBrk="1" hangingPunct="1"/>
            <a:r>
              <a:rPr lang="pt-BR" sz="2600" dirty="0">
                <a:solidFill>
                  <a:srgbClr val="003300"/>
                </a:solidFill>
                <a:latin typeface="Arial" charset="0"/>
              </a:rPr>
              <a:t>NaSk 1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94164"/>
            <a:ext cx="2705100" cy="16859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2337792" cy="146112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563</Words>
  <Application>Microsoft Office PowerPoint</Application>
  <PresentationFormat>Diavoorstelling (4:3)</PresentationFormat>
  <Paragraphs>117</Paragraphs>
  <Slides>24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Kantoorthema</vt:lpstr>
      <vt:lpstr>      </vt:lpstr>
      <vt:lpstr>               Inhoud van deze avond</vt:lpstr>
      <vt:lpstr>VMBO = Voorbereidend    Middelbaar     Beroeps    Onderwijs</vt:lpstr>
      <vt:lpstr>Klas 3 en 4 VMBO worden verdeeld in :</vt:lpstr>
      <vt:lpstr>Verplichte vreemde taal in M3 </vt:lpstr>
      <vt:lpstr>Keuzemogelijkheden in M3 </vt:lpstr>
      <vt:lpstr>Welke combiaties? </vt:lpstr>
      <vt:lpstr>Er zijn vier profielen:</vt:lpstr>
      <vt:lpstr>Proefiel Techniek</vt:lpstr>
      <vt:lpstr>Profiel Zorg en Welzijn</vt:lpstr>
      <vt:lpstr>Profiel Economie </vt:lpstr>
      <vt:lpstr>Profiel Landbouw</vt:lpstr>
      <vt:lpstr>In M3 zijn dus de volgende profielvakken :</vt:lpstr>
      <vt:lpstr>Kiezen voor meerdere profielen:</vt:lpstr>
      <vt:lpstr>Verplichte vakken in M3 :</vt:lpstr>
      <vt:lpstr>PowerPoint-presentatie</vt:lpstr>
      <vt:lpstr>LOB </vt:lpstr>
      <vt:lpstr>PowerPoint-presentatie</vt:lpstr>
      <vt:lpstr>     Doorstromen naar Havo:</vt:lpstr>
      <vt:lpstr>Doorstromen naar Havo:</vt:lpstr>
      <vt:lpstr>Bovenbouw VMBO: startkwalificatie en eindtermen  Leerlingen zijn verplicht om door te leren totdat ze over een startkwalificatie (minimaal mbo-diploma niveau 2) beschikken of 18 jaar zijn.   </vt:lpstr>
      <vt:lpstr>Tijdpad keuzeproces 2020</vt:lpstr>
      <vt:lpstr>Website RSG</vt:lpstr>
      <vt:lpstr>Vragen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Schut, F.</dc:creator>
  <cp:lastModifiedBy>Schut, F.</cp:lastModifiedBy>
  <cp:revision>1</cp:revision>
  <dcterms:created xsi:type="dcterms:W3CDTF">2020-02-04T14:25:42Z</dcterms:created>
  <dcterms:modified xsi:type="dcterms:W3CDTF">2020-02-04T14:32:45Z</dcterms:modified>
</cp:coreProperties>
</file>