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52" r:id="rId5"/>
    <p:sldId id="341" r:id="rId6"/>
    <p:sldId id="331" r:id="rId7"/>
    <p:sldId id="385" r:id="rId8"/>
    <p:sldId id="343" r:id="rId9"/>
    <p:sldId id="344" r:id="rId10"/>
    <p:sldId id="345" r:id="rId11"/>
    <p:sldId id="346" r:id="rId12"/>
    <p:sldId id="357" r:id="rId13"/>
    <p:sldId id="360" r:id="rId14"/>
    <p:sldId id="361" r:id="rId15"/>
    <p:sldId id="397" r:id="rId16"/>
    <p:sldId id="393" r:id="rId17"/>
    <p:sldId id="349" r:id="rId18"/>
    <p:sldId id="384" r:id="rId19"/>
    <p:sldId id="370" r:id="rId20"/>
    <p:sldId id="332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292929"/>
    <a:srgbClr val="A50021"/>
    <a:srgbClr val="0000FF"/>
    <a:srgbClr val="CC3300"/>
    <a:srgbClr val="66CCFF"/>
    <a:srgbClr val="77777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6429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266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59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13F927F-4304-4789-A16A-408C67AAE358}" type="datetimeFigureOut">
              <a:rPr lang="nl-NL"/>
              <a:pPr>
                <a:defRPr/>
              </a:pPr>
              <a:t>15-10-2021</a:t>
            </a:fld>
            <a:endParaRPr lang="nl-N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937C72-0656-4100-843E-7C1174619A0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22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657F7E-B020-451D-8AC1-05D552D35442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945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937C72-0656-4100-843E-7C1174619A00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222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937C72-0656-4100-843E-7C1174619A00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02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751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133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867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937C72-0656-4100-843E-7C1174619A00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30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10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937C72-0656-4100-843E-7C1174619A00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24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937C72-0656-4100-843E-7C1174619A00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722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774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715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440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57F7E-B020-451D-8AC1-05D552D35442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853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937C72-0656-4100-843E-7C1174619A00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161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5380-BA70-4C12-A442-BF0EBE314B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D4AD5-9295-4A31-BD87-A56AC42F3D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1209-FB1D-4C2D-A686-C5C40F0AD2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C89A-22D7-4C1A-B41A-DE5216DC0D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1F1C-2D5F-4505-85F8-DD2A1D727FA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38795-2914-4061-8DE3-71B67E5EAB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E507-E4E2-430B-936B-24A91EB21B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47CF-3BBE-4881-816C-BA0372489A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CFD8-ABB9-48C4-A51F-D8B04CFD6E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59A8-8BC2-49EA-AAA9-D5482DB502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70152-50C3-4CFB-BABD-8A14274A25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A191-A07F-4BFC-93D5-F910B51FDE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EF0D-6DEA-4B92-8A9F-CE9A915C0CB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16051FA9-948B-4C79-9B4F-006B74FD9A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ekeuze123.nl/" TargetMode="External"/><Relationship Id="rId2" Type="http://schemas.openxmlformats.org/officeDocument/2006/relationships/hyperlink" Target="http://www.qompas.n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4dVcMOoiHcVLAM&amp;tbnid=l1ln2ltEb-fFIM:&amp;ved=0CAUQjRw&amp;url=http://www.reynaert.nl/roosters_vakanties/agenda/?id=418&amp;ei=JbksUr-gEO_60gWjioDABw&amp;bvm=bv.51773540,d.Yms&amp;psig=AFQjCNG2T5qhEjI8epHJQW619ep6rVWgzQ&amp;ust=137874905696270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docid=FJM341Mx6ByZXM&amp;tbnid=0uWvxzeDimPBwM:&amp;ved=0CAUQjRw&amp;url=http://www.groevenbeek.nl/userfiles/file/roosters/Nieuwsbrief/11-12/4/Nieuwsbrief%20H2,%20H3.htm&amp;ei=arksUuS7J7Co0AXG54GQBg&amp;bvm=bv.51773540,d.Yms&amp;psig=AFQjCNE6-UUzllbrepclrOv4tuz093Wwbg&amp;ust=137874914522204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88te9m8u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5302">
            <a:off x="2388835" y="-263019"/>
            <a:ext cx="4552148" cy="6447303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2" t="9271" r="27773" b="17215"/>
          <a:stretch/>
        </p:blipFill>
        <p:spPr>
          <a:xfrm rot="20047565">
            <a:off x="521387" y="2968153"/>
            <a:ext cx="3016111" cy="3453897"/>
          </a:xfrm>
          <a:prstGeom prst="rect">
            <a:avLst/>
          </a:prstGeom>
        </p:spPr>
      </p:pic>
      <p:pic>
        <p:nvPicPr>
          <p:cNvPr id="1536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 cstate="print"/>
          <a:srcRect l="17151" t="17098" r="28734" b="19540"/>
          <a:stretch/>
        </p:blipFill>
        <p:spPr>
          <a:xfrm rot="629239">
            <a:off x="5318751" y="3989756"/>
            <a:ext cx="4066883" cy="3039958"/>
          </a:xfrm>
          <a:noFill/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99AF3F9-7130-43CF-88F4-A5B1955A3B73}"/>
              </a:ext>
            </a:extLst>
          </p:cNvPr>
          <p:cNvSpPr txBox="1"/>
          <p:nvPr/>
        </p:nvSpPr>
        <p:spPr>
          <a:xfrm>
            <a:off x="2346960" y="2964190"/>
            <a:ext cx="4856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1,3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29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51520" y="26064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tx1">
                    <a:lumMod val="10000"/>
                  </a:schemeClr>
                </a:solidFill>
              </a:rPr>
              <a:t>NG: natuur en gezondheid</a:t>
            </a:r>
          </a:p>
        </p:txBody>
      </p:sp>
      <p:sp>
        <p:nvSpPr>
          <p:cNvPr id="7" name="Rechthoek 6"/>
          <p:cNvSpPr/>
          <p:nvPr/>
        </p:nvSpPr>
        <p:spPr>
          <a:xfrm>
            <a:off x="251520" y="1443841"/>
            <a:ext cx="48600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l-NL" dirty="0">
                <a:solidFill>
                  <a:srgbClr val="660033"/>
                </a:solidFill>
              </a:rPr>
              <a:t>Nederlands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</a:rPr>
              <a:t>Engels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</a:rPr>
              <a:t>Duits of Frans </a:t>
            </a:r>
          </a:p>
          <a:p>
            <a:pPr eaLnBrk="1" hangingPunct="1"/>
            <a:endParaRPr lang="nl-NL" b="1" dirty="0">
              <a:solidFill>
                <a:srgbClr val="660033"/>
              </a:solidFill>
            </a:endParaRP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Biologie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Scheikunde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Wiskunde A of B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AK</a:t>
            </a:r>
            <a:r>
              <a:rPr lang="nl-NL" dirty="0">
                <a:solidFill>
                  <a:srgbClr val="660033"/>
                </a:solidFill>
              </a:rPr>
              <a:t> of NA</a:t>
            </a:r>
          </a:p>
          <a:p>
            <a:pPr eaLnBrk="1" hangingPunct="1"/>
            <a:endParaRPr lang="nl-NL" i="1" u="sng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51520" y="26064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tx1">
                    <a:lumMod val="10000"/>
                  </a:schemeClr>
                </a:solidFill>
              </a:rPr>
              <a:t>NT: natuur en techniek</a:t>
            </a:r>
          </a:p>
        </p:txBody>
      </p:sp>
      <p:sp>
        <p:nvSpPr>
          <p:cNvPr id="7" name="Rechthoek 6"/>
          <p:cNvSpPr/>
          <p:nvPr/>
        </p:nvSpPr>
        <p:spPr>
          <a:xfrm>
            <a:off x="251520" y="1124744"/>
            <a:ext cx="48600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l-NL" dirty="0">
                <a:solidFill>
                  <a:srgbClr val="660033"/>
                </a:solidFill>
              </a:rPr>
              <a:t>Nederlands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</a:rPr>
              <a:t>Engels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</a:rPr>
              <a:t>Duits of Frans </a:t>
            </a:r>
          </a:p>
          <a:p>
            <a:pPr eaLnBrk="1" hangingPunct="1"/>
            <a:endParaRPr lang="nl-NL" b="1" dirty="0">
              <a:solidFill>
                <a:srgbClr val="660033"/>
              </a:solidFill>
            </a:endParaRP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Natuurkunde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Scheikunde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Wiskunde B</a:t>
            </a:r>
          </a:p>
          <a:p>
            <a:r>
              <a:rPr lang="nl-NL" dirty="0">
                <a:solidFill>
                  <a:srgbClr val="660033"/>
                </a:solidFill>
              </a:rPr>
              <a:t>Biologie</a:t>
            </a:r>
          </a:p>
          <a:p>
            <a:pPr eaLnBrk="1" hangingPunct="1"/>
            <a:endParaRPr lang="nl-NL" dirty="0">
              <a:solidFill>
                <a:srgbClr val="660033"/>
              </a:solidFill>
            </a:endParaRPr>
          </a:p>
          <a:p>
            <a:pPr eaLnBrk="1" hangingPunct="1"/>
            <a:endParaRPr lang="nl-NL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045620B9-6E87-43D5-A342-6D783E5CD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7030206"/>
              </p:ext>
            </p:extLst>
          </p:nvPr>
        </p:nvGraphicFramePr>
        <p:xfrm>
          <a:off x="623131" y="404664"/>
          <a:ext cx="7897737" cy="5332111"/>
        </p:xfrm>
        <a:graphic>
          <a:graphicData uri="http://schemas.openxmlformats.org/drawingml/2006/table">
            <a:tbl>
              <a:tblPr firstRow="1" bandRow="1"/>
              <a:tblGrid>
                <a:gridCol w="417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kumimoji="0" lang="nl-NL" sz="3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Wiskunde A</a:t>
                      </a:r>
                      <a:endParaRPr lang="nl-NL" sz="16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kumimoji="0" lang="nl-NL" sz="3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Wiskunde B</a:t>
                      </a:r>
                      <a:endParaRPr lang="nl-NL" sz="16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eaLnBrk="1" hangingPunct="1"/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Statistiek, kansberekening, functies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eaLnBrk="1" hangingPunct="1"/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functies, vlakke meetkunde, algebra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toegepaste wiskunde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2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taliger, contextrijker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abstracter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2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m.n. voor economische, sociale, natuur/milieu vervolgopleidingen (CM, EM, NG)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itchFamily="66" charset="0"/>
                        </a:rPr>
                        <a:t>m.n. voor technische vervolgopleidingen (NT)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794078"/>
                  </a:ext>
                </a:extLst>
              </a:tr>
              <a:tr h="123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Goede combi met natuurkunde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3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Module WB in voorjaar verplicht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2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265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045620B9-6E87-43D5-A342-6D783E5CD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896202"/>
              </p:ext>
            </p:extLst>
          </p:nvPr>
        </p:nvGraphicFramePr>
        <p:xfrm>
          <a:off x="778719" y="473153"/>
          <a:ext cx="7586562" cy="5216348"/>
        </p:xfrm>
        <a:graphic>
          <a:graphicData uri="http://schemas.openxmlformats.org/drawingml/2006/table">
            <a:tbl>
              <a:tblPr firstRow="1" bandRow="1"/>
              <a:tblGrid>
                <a:gridCol w="3412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kumimoji="0" lang="nl-NL" sz="3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Economie</a:t>
                      </a:r>
                      <a:endParaRPr lang="nl-NL" sz="16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kumimoji="0" lang="nl-NL" sz="3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Bedrijfseconomie</a:t>
                      </a:r>
                      <a:endParaRPr lang="nl-NL" sz="16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De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wereld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Eén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bedrijf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Veel redeneren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Veel rekenwerk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2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Werken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met grafieken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Werken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met veel tekst en</a:t>
                      </a:r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bronnen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2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Inzicht creëren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Financiële levens- en bedrijfsvraagstukken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794078"/>
                  </a:ext>
                </a:extLst>
              </a:tr>
              <a:tr h="123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40% REKENWERK</a:t>
                      </a:r>
                    </a:p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60% LEERWERK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60% REKENWERK</a:t>
                      </a:r>
                    </a:p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40% LEERWERK </a:t>
                      </a:r>
                    </a:p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Dus: formules leren en veel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oefenen in toepassing!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3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Begrijpen</a:t>
                      </a:r>
                      <a:r>
                        <a:rPr lang="nl-NL" sz="2000" baseline="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 van (wereldwijd) nieuws en ontwikkelingen</a:t>
                      </a:r>
                      <a:endParaRPr lang="nl-NL" sz="2000" dirty="0">
                        <a:solidFill>
                          <a:srgbClr val="660033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Begrijpen van bedrijfsvoering. </a:t>
                      </a:r>
                    </a:p>
                    <a:p>
                      <a:r>
                        <a:rPr lang="nl-NL" sz="2000" dirty="0">
                          <a:solidFill>
                            <a:srgbClr val="660033"/>
                          </a:solidFill>
                          <a:latin typeface="Comic Sans MS" panose="030F0702030302020204" pitchFamily="66" charset="0"/>
                        </a:rPr>
                        <a:t>Eigen bedrijf? Management?</a:t>
                      </a:r>
                    </a:p>
                  </a:txBody>
                  <a:tcPr marL="68580" marR="68580" marT="31173" marB="3117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A2B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52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244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8278813" cy="4114800"/>
          </a:xfrm>
        </p:spPr>
        <p:txBody>
          <a:bodyPr/>
          <a:lstStyle/>
          <a:p>
            <a:pPr>
              <a:buFontTx/>
              <a:buNone/>
            </a:pPr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	onderstaande combinaties zijn niet mogelijk:</a:t>
            </a:r>
          </a:p>
          <a:p>
            <a:pPr>
              <a:buFontTx/>
              <a:buNone/>
            </a:pPr>
            <a:endParaRPr lang="nl-NL" dirty="0">
              <a:solidFill>
                <a:srgbClr val="660033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nl-NL" dirty="0">
                <a:solidFill>
                  <a:srgbClr val="6600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WA + WB</a:t>
            </a:r>
          </a:p>
          <a:p>
            <a:pPr>
              <a:buFontTx/>
              <a:buNone/>
            </a:pPr>
            <a:r>
              <a:rPr lang="nl-NL" dirty="0">
                <a:solidFill>
                  <a:srgbClr val="6600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NA + FA </a:t>
            </a:r>
          </a:p>
          <a:p>
            <a:pPr>
              <a:buFontTx/>
              <a:buNone/>
            </a:pPr>
            <a:r>
              <a:rPr lang="nl-NL" dirty="0">
                <a:solidFill>
                  <a:srgbClr val="6600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NA + GS</a:t>
            </a:r>
          </a:p>
          <a:p>
            <a:pPr>
              <a:buFontTx/>
              <a:buNone/>
            </a:pPr>
            <a:r>
              <a:rPr lang="nl-NL" dirty="0">
                <a:solidFill>
                  <a:srgbClr val="6600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KU + SK</a:t>
            </a:r>
          </a:p>
          <a:p>
            <a:pPr>
              <a:buFontTx/>
              <a:buNone/>
            </a:pPr>
            <a:r>
              <a:rPr lang="nl-NL" dirty="0">
                <a:solidFill>
                  <a:srgbClr val="6600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pt-BR" dirty="0">
                <a:solidFill>
                  <a:srgbClr val="6600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GS + SK</a:t>
            </a:r>
            <a:endParaRPr lang="nl-NL" dirty="0">
              <a:solidFill>
                <a:srgbClr val="660033"/>
              </a:solidFill>
            </a:endParaRPr>
          </a:p>
          <a:p>
            <a:endParaRPr lang="nl-NL" dirty="0">
              <a:solidFill>
                <a:srgbClr val="660033"/>
              </a:solidFill>
              <a:latin typeface="Comic Sans MS" pitchFamily="66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nl-NL" dirty="0">
                <a:solidFill>
                  <a:srgbClr val="292929"/>
                </a:solidFill>
                <a:latin typeface="Comic Sans MS" pitchFamily="66" charset="0"/>
              </a:rPr>
              <a:t>Keuze-examenvak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7D77F-5502-48CE-885F-E2F4ACE0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nl-NL" dirty="0">
                <a:solidFill>
                  <a:srgbClr val="292929"/>
                </a:solidFill>
                <a:latin typeface="Comic Sans MS" panose="030F0702030302020204" pitchFamily="66" charset="0"/>
              </a:rPr>
              <a:t>Extra examenvak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515897-3703-43BB-94B8-74A3D4CB8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652" y="1484784"/>
            <a:ext cx="8350696" cy="4114800"/>
          </a:xfrm>
        </p:spPr>
        <p:txBody>
          <a:bodyPr/>
          <a:lstStyle/>
          <a:p>
            <a:pPr marL="457200" lvl="1" indent="0">
              <a:buNone/>
            </a:pPr>
            <a:endParaRPr lang="nl-NL" sz="2400" dirty="0">
              <a:solidFill>
                <a:srgbClr val="292929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9</a:t>
            </a:r>
            <a:r>
              <a:rPr lang="nl-NL" sz="2800" baseline="30000" dirty="0">
                <a:solidFill>
                  <a:srgbClr val="292929"/>
                </a:solidFill>
                <a:latin typeface="Comic Sans MS" panose="030F0702030302020204" pitchFamily="66" charset="0"/>
              </a:rPr>
              <a:t>e</a:t>
            </a:r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 vak </a:t>
            </a:r>
          </a:p>
          <a:p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Soms rooster-technisch conflict</a:t>
            </a:r>
          </a:p>
          <a:p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Soms dus de lessen niet bijwonen</a:t>
            </a:r>
          </a:p>
          <a:p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Zelfstandigheid</a:t>
            </a:r>
          </a:p>
          <a:p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Niet ten koste van de 8 reguliere vakken!!</a:t>
            </a:r>
          </a:p>
          <a:p>
            <a:r>
              <a:rPr lang="nl-NL" sz="2800" dirty="0">
                <a:solidFill>
                  <a:srgbClr val="292929"/>
                </a:solidFill>
                <a:latin typeface="Comic Sans MS" panose="030F0702030302020204" pitchFamily="66" charset="0"/>
              </a:rPr>
              <a:t>Verzoek aan overgangsvergadering</a:t>
            </a:r>
          </a:p>
          <a:p>
            <a:pPr marL="457200" lvl="1" indent="0">
              <a:buNone/>
            </a:pPr>
            <a:endParaRPr lang="nl-NL" sz="2400" dirty="0">
              <a:solidFill>
                <a:srgbClr val="292929"/>
              </a:solidFill>
              <a:latin typeface="Comic Sans MS" panose="030F0702030302020204" pitchFamily="66" charset="0"/>
            </a:endParaRPr>
          </a:p>
          <a:p>
            <a:pPr lvl="1"/>
            <a:endParaRPr lang="nl-NL" sz="2000" dirty="0">
              <a:solidFill>
                <a:srgbClr val="29292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6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0208" y="32859"/>
            <a:ext cx="7772400" cy="1143000"/>
          </a:xfrm>
        </p:spPr>
        <p:txBody>
          <a:bodyPr/>
          <a:lstStyle/>
          <a:p>
            <a:r>
              <a:rPr lang="nl-NL" sz="3600" dirty="0">
                <a:solidFill>
                  <a:srgbClr val="292929"/>
                </a:solidFill>
                <a:latin typeface="Comic Sans MS" panose="030F0702030302020204" pitchFamily="66" charset="0"/>
              </a:rPr>
              <a:t>Profiel-/vakkenkeuze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75859"/>
            <a:ext cx="8712968" cy="4114800"/>
          </a:xfrm>
        </p:spPr>
        <p:txBody>
          <a:bodyPr/>
          <a:lstStyle/>
          <a:p>
            <a:r>
              <a:rPr lang="nl-NL" sz="2800" dirty="0">
                <a:solidFill>
                  <a:srgbClr val="660033"/>
                </a:solidFill>
                <a:latin typeface="Comic Sans MS" panose="030F0702030302020204" pitchFamily="66" charset="0"/>
              </a:rPr>
              <a:t>Bespreek het veelvuldig in je omgeving</a:t>
            </a:r>
          </a:p>
          <a:p>
            <a:pPr lvl="1"/>
            <a:r>
              <a:rPr lang="nl-NL" sz="2400" dirty="0">
                <a:solidFill>
                  <a:srgbClr val="660033"/>
                </a:solidFill>
                <a:latin typeface="Comic Sans MS" panose="030F0702030302020204" pitchFamily="66" charset="0"/>
              </a:rPr>
              <a:t>Vrienden</a:t>
            </a:r>
          </a:p>
          <a:p>
            <a:pPr lvl="1"/>
            <a:r>
              <a:rPr lang="nl-NL" sz="2400" dirty="0">
                <a:solidFill>
                  <a:srgbClr val="660033"/>
                </a:solidFill>
                <a:latin typeface="Comic Sans MS" panose="030F0702030302020204" pitchFamily="66" charset="0"/>
              </a:rPr>
              <a:t>Ouders/verzorgers</a:t>
            </a:r>
          </a:p>
          <a:p>
            <a:pPr lvl="1"/>
            <a:r>
              <a:rPr lang="nl-NL" sz="2400" dirty="0">
                <a:solidFill>
                  <a:srgbClr val="660033"/>
                </a:solidFill>
                <a:latin typeface="Comic Sans MS" panose="030F0702030302020204" pitchFamily="66" charset="0"/>
              </a:rPr>
              <a:t>Docenten, mentor en/of decaan</a:t>
            </a:r>
          </a:p>
          <a:p>
            <a:r>
              <a:rPr lang="nl-NL" sz="2800" dirty="0">
                <a:solidFill>
                  <a:srgbClr val="660033"/>
                </a:solidFill>
                <a:latin typeface="Comic Sans MS" panose="030F0702030302020204" pitchFamily="66" charset="0"/>
              </a:rPr>
              <a:t>Oriënteer je op een evt. vervolgopleiding</a:t>
            </a:r>
          </a:p>
          <a:p>
            <a:pPr lvl="2"/>
            <a:r>
              <a:rPr lang="nl-NL" sz="2000" dirty="0">
                <a:solidFill>
                  <a:srgbClr val="660033"/>
                </a:solidFill>
                <a:latin typeface="Comic Sans MS" panose="030F0702030302020204" pitchFamily="66" charset="0"/>
                <a:hlinkClick r:id="rId2"/>
              </a:rPr>
              <a:t>www.qompas.nl/</a:t>
            </a:r>
            <a:r>
              <a:rPr lang="nl-NL" sz="2000" dirty="0">
                <a:solidFill>
                  <a:srgbClr val="660033"/>
                </a:solidFill>
                <a:latin typeface="Comic Sans MS" panose="030F0702030302020204" pitchFamily="66" charset="0"/>
              </a:rPr>
              <a:t> </a:t>
            </a:r>
            <a:r>
              <a:rPr lang="nl-NL" sz="2000" dirty="0">
                <a:solidFill>
                  <a:srgbClr val="660033"/>
                </a:solidFill>
                <a:latin typeface="Comic Sans MS" panose="030F0702030302020204" pitchFamily="66" charset="0"/>
                <a:hlinkClick r:id="rId3"/>
              </a:rPr>
              <a:t>www.studiekeuze123.nl</a:t>
            </a:r>
            <a:endParaRPr lang="nl-NL" sz="2000" dirty="0">
              <a:solidFill>
                <a:srgbClr val="660033"/>
              </a:solidFill>
              <a:latin typeface="Comic Sans MS" panose="030F0702030302020204" pitchFamily="66" charset="0"/>
            </a:endParaRPr>
          </a:p>
          <a:p>
            <a:pPr lvl="2"/>
            <a:r>
              <a:rPr lang="en-US" sz="2000" dirty="0" err="1">
                <a:solidFill>
                  <a:srgbClr val="660033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Toelatingseisen</a:t>
            </a:r>
            <a:r>
              <a:rPr lang="en-US" sz="2000" dirty="0">
                <a:solidFill>
                  <a:srgbClr val="660033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660033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vervolgopleidingen</a:t>
            </a:r>
            <a:r>
              <a:rPr lang="en-US" sz="2000" dirty="0">
                <a:solidFill>
                  <a:srgbClr val="660033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srgbClr val="660033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reparatiemogelijkheden</a:t>
            </a:r>
            <a:endParaRPr lang="en-US" sz="2000" dirty="0">
              <a:solidFill>
                <a:srgbClr val="660033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lvl="2"/>
            <a:endParaRPr lang="nl-NL" sz="2000" dirty="0">
              <a:solidFill>
                <a:srgbClr val="660033"/>
              </a:solidFill>
              <a:latin typeface="Comic Sans MS" panose="030F0702030302020204" pitchFamily="66" charset="0"/>
            </a:endParaRPr>
          </a:p>
          <a:p>
            <a:r>
              <a:rPr lang="nl-NL" sz="2800" dirty="0">
                <a:solidFill>
                  <a:srgbClr val="660033"/>
                </a:solidFill>
                <a:latin typeface="Comic Sans MS" panose="030F0702030302020204" pitchFamily="66" charset="0"/>
              </a:rPr>
              <a:t>Oriënteer je op een evt. beroep/vervolgstudie</a:t>
            </a:r>
          </a:p>
          <a:p>
            <a:pPr lvl="1"/>
            <a:r>
              <a:rPr lang="nl-NL" sz="2400" dirty="0">
                <a:solidFill>
                  <a:srgbClr val="660033"/>
                </a:solidFill>
                <a:latin typeface="Comic Sans MS" panose="030F0702030302020204" pitchFamily="66" charset="0"/>
              </a:rPr>
              <a:t>10 november profielkeuze/studiekeuze-avond </a:t>
            </a:r>
          </a:p>
          <a:p>
            <a:pPr marL="0" indent="0">
              <a:buNone/>
            </a:pPr>
            <a:endParaRPr lang="nl-NL" sz="3600" dirty="0">
              <a:solidFill>
                <a:srgbClr val="66003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09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292929"/>
                </a:solidFill>
                <a:latin typeface="Comic Sans MS" pitchFamily="66" charset="0"/>
              </a:rPr>
              <a:t>Vragen?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Martijn Kors </a:t>
            </a:r>
          </a:p>
          <a:p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0599 581226</a:t>
            </a:r>
            <a:r>
              <a:rPr lang="en-US" sz="2800" b="1" dirty="0">
                <a:solidFill>
                  <a:srgbClr val="660033"/>
                </a:solidFill>
                <a:latin typeface="Comic Sans MS" pitchFamily="66" charset="0"/>
              </a:rPr>
              <a:t>/</a:t>
            </a:r>
            <a:r>
              <a:rPr lang="en-US" sz="2800" b="1" dirty="0">
                <a:solidFill>
                  <a:srgbClr val="A50021"/>
                </a:solidFill>
                <a:latin typeface="Comic Sans MS" pitchFamily="66" charset="0"/>
              </a:rPr>
              <a:t>m.kors@rsgterapel.nl</a:t>
            </a:r>
            <a:r>
              <a:rPr lang="en-US" sz="28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</a:p>
          <a:p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Donderdag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(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kamer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H011)</a:t>
            </a:r>
            <a:endParaRPr lang="nl-NL" dirty="0"/>
          </a:p>
        </p:txBody>
      </p:sp>
      <p:pic>
        <p:nvPicPr>
          <p:cNvPr id="1026" name="Picture 2" descr="http://www.reynaert.nl/dbupload/_act418_600_profielkeuze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416510"/>
            <a:ext cx="3368055" cy="2322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584" y="202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292929"/>
                </a:solidFill>
                <a:latin typeface="Comic Sans MS" pitchFamily="66" charset="0"/>
              </a:rPr>
              <a:t>Onderwijs</a:t>
            </a:r>
            <a:r>
              <a:rPr lang="en-US" sz="3600" dirty="0">
                <a:solidFill>
                  <a:srgbClr val="292929"/>
                </a:solidFill>
                <a:latin typeface="Comic Sans MS" pitchFamily="66" charset="0"/>
              </a:rPr>
              <a:t> in </a:t>
            </a:r>
            <a:r>
              <a:rPr lang="en-US" sz="3600" dirty="0" err="1">
                <a:solidFill>
                  <a:srgbClr val="292929"/>
                </a:solidFill>
                <a:latin typeface="Comic Sans MS" pitchFamily="66" charset="0"/>
              </a:rPr>
              <a:t>klas</a:t>
            </a:r>
            <a:r>
              <a:rPr lang="en-US" sz="3600" dirty="0">
                <a:solidFill>
                  <a:srgbClr val="292929"/>
                </a:solidFill>
                <a:latin typeface="Comic Sans MS" pitchFamily="66" charset="0"/>
              </a:rPr>
              <a:t> 4, 5 </a:t>
            </a:r>
            <a:r>
              <a:rPr lang="en-US" sz="3600" dirty="0" err="1">
                <a:solidFill>
                  <a:srgbClr val="292929"/>
                </a:solidFill>
                <a:latin typeface="Comic Sans MS" pitchFamily="66" charset="0"/>
              </a:rPr>
              <a:t>en</a:t>
            </a:r>
            <a:r>
              <a:rPr lang="en-US" sz="3600" dirty="0">
                <a:solidFill>
                  <a:srgbClr val="292929"/>
                </a:solidFill>
                <a:latin typeface="Comic Sans MS" pitchFamily="66" charset="0"/>
              </a:rPr>
              <a:t> 6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03390" y="1556792"/>
            <a:ext cx="7772400" cy="4114800"/>
          </a:xfrm>
        </p:spPr>
        <p:txBody>
          <a:bodyPr/>
          <a:lstStyle/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Minder vakken</a:t>
            </a:r>
          </a:p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Meer diepgang (inzicht!)</a:t>
            </a:r>
          </a:p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Hoger tempo</a:t>
            </a:r>
          </a:p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Toetsen over meer lesstof</a:t>
            </a:r>
          </a:p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Toetsen die meetellen voor examen</a:t>
            </a:r>
          </a:p>
          <a:p>
            <a:pPr eaLnBrk="1" hangingPunct="1"/>
            <a:endParaRPr lang="nl-NL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Meer zelfstandige studiehouding</a:t>
            </a:r>
          </a:p>
          <a:p>
            <a:pPr marL="0" indent="0" eaLnBrk="1" hangingPunct="1">
              <a:buNone/>
            </a:pPr>
            <a:endParaRPr lang="nl-NL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endParaRPr lang="nl-NL" sz="3600" dirty="0">
              <a:solidFill>
                <a:srgbClr val="FF66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nl-NL" sz="3600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2"/>
            <a:ext cx="7772400" cy="1143000"/>
          </a:xfrm>
        </p:spPr>
        <p:txBody>
          <a:bodyPr/>
          <a:lstStyle/>
          <a:p>
            <a:pPr eaLnBrk="1" hangingPunct="1"/>
            <a:r>
              <a:rPr lang="nl-NL" sz="3600" dirty="0">
                <a:solidFill>
                  <a:srgbClr val="292929"/>
                </a:solidFill>
                <a:latin typeface="Comic Sans MS" pitchFamily="66" charset="0"/>
              </a:rPr>
              <a:t>Profielkeuze derde klas havo vwo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67225"/>
          </a:xfrm>
        </p:spPr>
        <p:txBody>
          <a:bodyPr/>
          <a:lstStyle/>
          <a:p>
            <a:pPr eaLnBrk="1" hangingPunct="1"/>
            <a:r>
              <a:rPr lang="nl-NL" sz="2800" dirty="0">
                <a:solidFill>
                  <a:srgbClr val="660033"/>
                </a:solidFill>
                <a:latin typeface="Comic Sans MS" pitchFamily="66" charset="0"/>
              </a:rPr>
              <a:t>Profielen</a:t>
            </a:r>
          </a:p>
          <a:p>
            <a:pPr lvl="1"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C</a:t>
            </a:r>
            <a:r>
              <a:rPr lang="nl-NL" sz="2400" b="1" dirty="0">
                <a:solidFill>
                  <a:srgbClr val="660033"/>
                </a:solidFill>
                <a:latin typeface="Comic Sans MS" pitchFamily="66" charset="0"/>
              </a:rPr>
              <a:t>M</a:t>
            </a:r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 en E</a:t>
            </a:r>
            <a:r>
              <a:rPr lang="nl-NL" sz="2400" b="1" dirty="0">
                <a:solidFill>
                  <a:srgbClr val="660033"/>
                </a:solidFill>
                <a:latin typeface="Comic Sans MS" pitchFamily="66" charset="0"/>
              </a:rPr>
              <a:t>M</a:t>
            </a:r>
          </a:p>
          <a:p>
            <a:pPr lvl="1" eaLnBrk="1" hangingPunct="1"/>
            <a:r>
              <a:rPr lang="nl-NL" sz="2400" b="1" dirty="0">
                <a:solidFill>
                  <a:srgbClr val="660033"/>
                </a:solidFill>
                <a:latin typeface="Comic Sans MS" pitchFamily="66" charset="0"/>
              </a:rPr>
              <a:t>N</a:t>
            </a:r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G en </a:t>
            </a:r>
            <a:r>
              <a:rPr lang="nl-NL" sz="2400" b="1" dirty="0">
                <a:solidFill>
                  <a:srgbClr val="660033"/>
                </a:solidFill>
                <a:latin typeface="Comic Sans MS" pitchFamily="66" charset="0"/>
              </a:rPr>
              <a:t>N</a:t>
            </a:r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T</a:t>
            </a:r>
          </a:p>
          <a:p>
            <a:pPr eaLnBrk="1" hangingPunct="1"/>
            <a:endParaRPr lang="nl-NL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marL="342900" lvl="1" indent="-342900" eaLnBrk="1" hangingPunct="1">
              <a:buFontTx/>
              <a:buChar char="•"/>
            </a:pPr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Vakkenpakket</a:t>
            </a:r>
          </a:p>
          <a:p>
            <a:pPr marL="742950" lvl="2" indent="-342900"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Gebonden aan wettelijke regels</a:t>
            </a:r>
          </a:p>
          <a:p>
            <a:pPr marL="742950" lvl="2" indent="-342900"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Gebonden aan school-eigen afspraken</a:t>
            </a:r>
            <a:endParaRPr lang="nl-NL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eaLnBrk="1" hangingPunct="1"/>
            <a:endParaRPr lang="nl-NL" sz="24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endParaRPr lang="nl-NL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v"/>
            </a:pPr>
            <a:endParaRPr lang="nl-NL" sz="2800" dirty="0">
              <a:latin typeface="Arial Unicode MS" pitchFamily="34" charset="-128"/>
            </a:endParaRPr>
          </a:p>
        </p:txBody>
      </p:sp>
      <p:pic>
        <p:nvPicPr>
          <p:cNvPr id="4" name="Picture 2" descr="http://www.groevenbeek.nl/userfiles/file/roosters/Nieuwsbrief/11-12/4/Nieuwsbrief%20H2,%20H3_bestanden/m_profielkeuz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412776"/>
            <a:ext cx="2679524" cy="2001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pPr eaLnBrk="1" hangingPunct="1"/>
            <a:r>
              <a:rPr lang="nl-NL" sz="3600" dirty="0">
                <a:solidFill>
                  <a:srgbClr val="292929"/>
                </a:solidFill>
                <a:latin typeface="Comic Sans MS" pitchFamily="66" charset="0"/>
              </a:rPr>
              <a:t>Profielkeuzeproces</a:t>
            </a:r>
            <a:r>
              <a:rPr lang="nl-NL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771800" y="623731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3"/>
              </a:rPr>
              <a:t>impressie </a:t>
            </a:r>
            <a:r>
              <a:rPr lang="nl-NL" dirty="0" err="1">
                <a:hlinkClick r:id="rId3"/>
              </a:rPr>
              <a:t>profielkeuzedag</a:t>
            </a:r>
            <a:r>
              <a:rPr lang="nl-NL" dirty="0">
                <a:hlinkClick r:id="rId3"/>
              </a:rPr>
              <a:t> Stenden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32552" y="114300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660033"/>
                </a:solidFill>
              </a:rPr>
              <a:t>13 oktober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   voorlichting leerlingen</a:t>
            </a:r>
            <a:endParaRPr lang="nl-NL" sz="2400" dirty="0">
              <a:solidFill>
                <a:srgbClr val="660033"/>
              </a:solidFill>
            </a:endParaRPr>
          </a:p>
          <a:p>
            <a:pPr eaLnBrk="1" hangingPunct="1"/>
            <a:r>
              <a:rPr lang="nl-NL" sz="2400" dirty="0">
                <a:solidFill>
                  <a:srgbClr val="660033"/>
                </a:solidFill>
              </a:rPr>
              <a:t>november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   LOB-lessen november	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</a:rPr>
              <a:t>10 november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</a:t>
            </a:r>
            <a:r>
              <a:rPr lang="nl-NL" sz="2400" dirty="0">
                <a:solidFill>
                  <a:srgbClr val="660033"/>
                </a:solidFill>
              </a:rPr>
              <a:t>   informatie–avond ouders/</a:t>
            </a:r>
            <a:r>
              <a:rPr lang="nl-NL" sz="2400" dirty="0" err="1">
                <a:solidFill>
                  <a:srgbClr val="660033"/>
                </a:solidFill>
              </a:rPr>
              <a:t>lln</a:t>
            </a:r>
            <a:endParaRPr lang="nl-NL" sz="2400" dirty="0">
              <a:solidFill>
                <a:srgbClr val="660033"/>
              </a:solidFill>
            </a:endParaRPr>
          </a:p>
          <a:p>
            <a:r>
              <a:rPr lang="nl-NL" sz="2400" dirty="0">
                <a:solidFill>
                  <a:srgbClr val="660033"/>
                </a:solidFill>
              </a:rPr>
              <a:t>15 november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</a:t>
            </a:r>
            <a:r>
              <a:rPr lang="nl-NL" sz="2400" dirty="0">
                <a:solidFill>
                  <a:srgbClr val="660033"/>
                </a:solidFill>
              </a:rPr>
              <a:t>   inleveren voorlopige 						      keuzeformulieren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</a:rPr>
              <a:t>jan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	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   profielkeuze-dag NHL-Stenden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</a:rPr>
              <a:t>jan/</a:t>
            </a:r>
            <a:r>
              <a:rPr lang="nl-NL" sz="2400" dirty="0" err="1">
                <a:solidFill>
                  <a:srgbClr val="660033"/>
                </a:solidFill>
              </a:rPr>
              <a:t>febr</a:t>
            </a:r>
            <a:r>
              <a:rPr lang="nl-NL" sz="2400" dirty="0">
                <a:solidFill>
                  <a:srgbClr val="660033"/>
                </a:solidFill>
              </a:rPr>
              <a:t>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   module wiskunde B </a:t>
            </a:r>
            <a:endParaRPr lang="nl-NL" sz="2400" dirty="0">
              <a:solidFill>
                <a:srgbClr val="660033"/>
              </a:solidFill>
            </a:endParaRPr>
          </a:p>
          <a:p>
            <a:pPr eaLnBrk="1" hangingPunct="1"/>
            <a:r>
              <a:rPr lang="nl-NL" sz="2400" dirty="0">
                <a:solidFill>
                  <a:srgbClr val="660033"/>
                </a:solidFill>
              </a:rPr>
              <a:t>jan/</a:t>
            </a:r>
            <a:r>
              <a:rPr lang="nl-NL" sz="2400" dirty="0" err="1">
                <a:solidFill>
                  <a:srgbClr val="660033"/>
                </a:solidFill>
              </a:rPr>
              <a:t>febr</a:t>
            </a:r>
            <a:r>
              <a:rPr lang="nl-NL" sz="2400" dirty="0">
                <a:solidFill>
                  <a:srgbClr val="660033"/>
                </a:solidFill>
              </a:rPr>
              <a:t> 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   adviezen vakdocenten 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10 februari			→   inleveren definitief 						      keuzeformulier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1</a:t>
            </a:r>
            <a:r>
              <a:rPr lang="nl-NL" sz="2400" dirty="0">
                <a:solidFill>
                  <a:srgbClr val="660033"/>
                </a:solidFill>
              </a:rPr>
              <a:t> maart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   profielkeuzegesprek (</a:t>
            </a:r>
            <a:r>
              <a:rPr lang="nl-NL" sz="2400" dirty="0" err="1">
                <a:solidFill>
                  <a:srgbClr val="660033"/>
                </a:solidFill>
                <a:cs typeface="Times New Roman" pitchFamily="18" charset="0"/>
              </a:rPr>
              <a:t>fac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)</a:t>
            </a:r>
            <a:r>
              <a:rPr lang="nl-NL" sz="2400" dirty="0">
                <a:solidFill>
                  <a:srgbClr val="660033"/>
                </a:solidFill>
              </a:rPr>
              <a:t> 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</a:rPr>
              <a:t>22 april 			</a:t>
            </a:r>
            <a:r>
              <a:rPr lang="nl-NL" sz="2400" dirty="0">
                <a:solidFill>
                  <a:srgbClr val="660033"/>
                </a:solidFill>
                <a:cs typeface="Times New Roman" pitchFamily="18" charset="0"/>
              </a:rPr>
              <a:t>→</a:t>
            </a:r>
            <a:r>
              <a:rPr lang="nl-NL" sz="2400" dirty="0">
                <a:solidFill>
                  <a:srgbClr val="660033"/>
                </a:solidFill>
              </a:rPr>
              <a:t>   vakkenkeuze </a:t>
            </a:r>
            <a:r>
              <a:rPr lang="nl-NL" sz="2400" b="1" dirty="0">
                <a:solidFill>
                  <a:srgbClr val="660033"/>
                </a:solidFill>
              </a:rPr>
              <a:t>definitief</a:t>
            </a:r>
          </a:p>
        </p:txBody>
      </p:sp>
    </p:spTree>
    <p:extLst>
      <p:ext uri="{BB962C8B-B14F-4D97-AF65-F5344CB8AC3E}">
        <p14:creationId xmlns:p14="http://schemas.microsoft.com/office/powerpoint/2010/main" val="416744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0" y="620688"/>
            <a:ext cx="7772400" cy="648072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292929"/>
                </a:solidFill>
                <a:latin typeface="Comic Sans MS" pitchFamily="66" charset="0"/>
              </a:rPr>
              <a:t>Examenvakken</a:t>
            </a:r>
            <a:br>
              <a:rPr lang="en-US" dirty="0">
                <a:solidFill>
                  <a:srgbClr val="292929"/>
                </a:solidFill>
              </a:rPr>
            </a:br>
            <a:endParaRPr lang="nl-NL" dirty="0">
              <a:solidFill>
                <a:srgbClr val="29292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3910" y="1268760"/>
            <a:ext cx="7058025" cy="4114800"/>
          </a:xfrm>
        </p:spPr>
        <p:txBody>
          <a:bodyPr/>
          <a:lstStyle/>
          <a:p>
            <a:pPr eaLnBrk="1" hangingPunct="1"/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Algemeen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verplicht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deel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Profieldeel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Vrij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deel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marL="0" indent="0" eaLnBrk="1" hangingPunct="1">
              <a:buNone/>
            </a:pP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Vwo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: 	8 CE-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vakken</a:t>
            </a:r>
            <a:endParaRPr lang="en-US" sz="2800" dirty="0">
              <a:solidFill>
                <a:srgbClr val="292929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48544" y="14469"/>
            <a:ext cx="7772400" cy="1143000"/>
          </a:xfrm>
        </p:spPr>
        <p:txBody>
          <a:bodyPr/>
          <a:lstStyle/>
          <a:p>
            <a:pPr eaLnBrk="1" hangingPunct="1"/>
            <a:br>
              <a:rPr lang="nl-NL" dirty="0"/>
            </a:br>
            <a:r>
              <a:rPr lang="nl-NL" sz="3600" dirty="0">
                <a:solidFill>
                  <a:srgbClr val="292929"/>
                </a:solidFill>
                <a:latin typeface="Comic Sans MS" pitchFamily="66" charset="0"/>
              </a:rPr>
              <a:t>Algemeen verplicht deel</a:t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723056" y="980728"/>
            <a:ext cx="7772400" cy="4467225"/>
          </a:xfrm>
        </p:spPr>
        <p:txBody>
          <a:bodyPr/>
          <a:lstStyle/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Nederlands (CE)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Engels (CE)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Duits (CE) </a:t>
            </a:r>
            <a:r>
              <a:rPr lang="nl-NL" sz="2400" i="1" dirty="0">
                <a:solidFill>
                  <a:srgbClr val="660033"/>
                </a:solidFill>
                <a:latin typeface="Comic Sans MS" pitchFamily="66" charset="0"/>
              </a:rPr>
              <a:t>of</a:t>
            </a:r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 Frans (CE)</a:t>
            </a:r>
          </a:p>
          <a:p>
            <a:pPr lvl="1" eaLnBrk="1" hangingPunct="1"/>
            <a:r>
              <a:rPr lang="nl-NL" sz="2000" dirty="0">
                <a:solidFill>
                  <a:srgbClr val="660033"/>
                </a:solidFill>
                <a:latin typeface="Comic Sans MS" pitchFamily="66" charset="0"/>
              </a:rPr>
              <a:t>Uitzondering mogelijk (bv dyslexie)</a:t>
            </a:r>
          </a:p>
          <a:p>
            <a:pPr lvl="1" eaLnBrk="1" hangingPunct="1"/>
            <a:endParaRPr lang="nl-NL" sz="20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Maatschappijleer 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Profielwerkstuk 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Culturele en Kunstzinnige Vorming </a:t>
            </a:r>
          </a:p>
          <a:p>
            <a:pPr eaLnBrk="1" hangingPunct="1"/>
            <a:endParaRPr lang="nl-NL" sz="24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Lichamelijke Opvoeding</a:t>
            </a:r>
          </a:p>
          <a:p>
            <a:pPr eaLnBrk="1" hangingPunct="1"/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Loopbaan-</a:t>
            </a:r>
            <a:r>
              <a:rPr lang="nl-NL" sz="2400" dirty="0" err="1">
                <a:solidFill>
                  <a:srgbClr val="660033"/>
                </a:solidFill>
                <a:latin typeface="Comic Sans MS" pitchFamily="66" charset="0"/>
              </a:rPr>
              <a:t>orientatie</a:t>
            </a:r>
            <a:r>
              <a:rPr lang="nl-NL" sz="2400" dirty="0">
                <a:solidFill>
                  <a:srgbClr val="660033"/>
                </a:solidFill>
                <a:latin typeface="Comic Sans MS" pitchFamily="66" charset="0"/>
              </a:rPr>
              <a:t> en Begeleiding (LOB)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292929"/>
                </a:solidFill>
                <a:latin typeface="Comic Sans MS" pitchFamily="66" charset="0"/>
              </a:rPr>
              <a:t>De 4  </a:t>
            </a:r>
            <a:r>
              <a:rPr lang="en-US" sz="3600" dirty="0" err="1">
                <a:solidFill>
                  <a:srgbClr val="292929"/>
                </a:solidFill>
                <a:latin typeface="Comic Sans MS" pitchFamily="66" charset="0"/>
              </a:rPr>
              <a:t>profielen</a:t>
            </a:r>
            <a:endParaRPr lang="nl-NL" sz="3600" dirty="0">
              <a:solidFill>
                <a:srgbClr val="292929"/>
              </a:solidFill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71600" y="1412776"/>
            <a:ext cx="7632700" cy="381635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660033"/>
                </a:solidFill>
                <a:latin typeface="Comic Sans MS" pitchFamily="66" charset="0"/>
              </a:rPr>
              <a:t>CM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cultuur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&amp;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maatschappij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b="1" dirty="0">
                <a:solidFill>
                  <a:srgbClr val="660033"/>
                </a:solidFill>
                <a:latin typeface="Comic Sans MS" pitchFamily="66" charset="0"/>
              </a:rPr>
              <a:t>EM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economie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&amp;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maatschappij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b="1" dirty="0">
                <a:solidFill>
                  <a:srgbClr val="660033"/>
                </a:solidFill>
                <a:latin typeface="Comic Sans MS" pitchFamily="66" charset="0"/>
              </a:rPr>
              <a:t>NG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natuur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&amp;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gezondheid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b="1" dirty="0">
                <a:solidFill>
                  <a:srgbClr val="660033"/>
                </a:solidFill>
                <a:latin typeface="Comic Sans MS" pitchFamily="66" charset="0"/>
              </a:rPr>
              <a:t>NT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natuur</a:t>
            </a:r>
            <a:r>
              <a:rPr lang="en-US" sz="2800" dirty="0">
                <a:solidFill>
                  <a:srgbClr val="660033"/>
                </a:solidFill>
                <a:latin typeface="Comic Sans MS" pitchFamily="66" charset="0"/>
              </a:rPr>
              <a:t>  &amp; </a:t>
            </a:r>
            <a:r>
              <a:rPr lang="en-US" sz="2800" dirty="0" err="1">
                <a:solidFill>
                  <a:srgbClr val="660033"/>
                </a:solidFill>
                <a:latin typeface="Comic Sans MS" pitchFamily="66" charset="0"/>
              </a:rPr>
              <a:t>techniek</a:t>
            </a:r>
            <a:endParaRPr lang="en-US" sz="2800" dirty="0">
              <a:solidFill>
                <a:srgbClr val="6600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055940"/>
            <a:ext cx="8568952" cy="5328592"/>
          </a:xfrm>
        </p:spPr>
        <p:txBody>
          <a:bodyPr/>
          <a:lstStyle/>
          <a:p>
            <a:pPr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Nederlands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Engels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Duits of Frans </a:t>
            </a:r>
          </a:p>
          <a:p>
            <a:pPr eaLnBrk="1" hangingPunct="1"/>
            <a:endParaRPr lang="nl-NL" b="1" dirty="0">
              <a:solidFill>
                <a:srgbClr val="660033"/>
              </a:solidFill>
              <a:latin typeface="Comic Sans MS" pitchFamily="66" charset="0"/>
            </a:endParaRPr>
          </a:p>
          <a:p>
            <a:pPr eaLnBrk="1" hangingPunct="1"/>
            <a:r>
              <a:rPr lang="nl-NL" b="1" dirty="0">
                <a:solidFill>
                  <a:srgbClr val="660033"/>
                </a:solidFill>
                <a:latin typeface="Comic Sans MS" pitchFamily="66" charset="0"/>
              </a:rPr>
              <a:t>Geschiedenis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Wiskunde (A of C)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DU of FA of KU 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  <a:latin typeface="Comic Sans MS" pitchFamily="66" charset="0"/>
              </a:rPr>
              <a:t>AK of EC of BE</a:t>
            </a:r>
          </a:p>
          <a:p>
            <a:pPr marL="0" indent="0" eaLnBrk="1" hangingPunct="1">
              <a:buNone/>
            </a:pPr>
            <a:endParaRPr lang="nl-NL" dirty="0">
              <a:solidFill>
                <a:srgbClr val="660033"/>
              </a:solidFill>
              <a:latin typeface="Comic Sans MS" pitchFamily="66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51520" y="26064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tx1">
                    <a:lumMod val="10000"/>
                  </a:schemeClr>
                </a:solidFill>
              </a:rPr>
              <a:t>CM: cultuur en maatschappij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51520" y="260648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tx1">
                    <a:lumMod val="10000"/>
                  </a:schemeClr>
                </a:solidFill>
              </a:rPr>
              <a:t>EM: economie en maatschappij</a:t>
            </a:r>
          </a:p>
        </p:txBody>
      </p:sp>
      <p:sp>
        <p:nvSpPr>
          <p:cNvPr id="7" name="Rechthoek 6"/>
          <p:cNvSpPr/>
          <p:nvPr/>
        </p:nvSpPr>
        <p:spPr>
          <a:xfrm>
            <a:off x="395536" y="1443841"/>
            <a:ext cx="48600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l-NL" dirty="0">
                <a:solidFill>
                  <a:srgbClr val="660033"/>
                </a:solidFill>
              </a:rPr>
              <a:t>Nederlands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</a:rPr>
              <a:t>Engels</a:t>
            </a:r>
          </a:p>
          <a:p>
            <a:pPr eaLnBrk="1" hangingPunct="1"/>
            <a:r>
              <a:rPr lang="nl-NL" dirty="0">
                <a:solidFill>
                  <a:srgbClr val="660033"/>
                </a:solidFill>
              </a:rPr>
              <a:t>Duits of Frans </a:t>
            </a:r>
          </a:p>
          <a:p>
            <a:pPr eaLnBrk="1" hangingPunct="1"/>
            <a:endParaRPr lang="nl-NL" b="1" dirty="0">
              <a:solidFill>
                <a:srgbClr val="660033"/>
              </a:solidFill>
            </a:endParaRP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Geschiedenis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Economie</a:t>
            </a:r>
          </a:p>
          <a:p>
            <a:pPr eaLnBrk="1" hangingPunct="1"/>
            <a:r>
              <a:rPr lang="nl-NL" b="1" dirty="0">
                <a:solidFill>
                  <a:srgbClr val="660033"/>
                </a:solidFill>
              </a:rPr>
              <a:t>Wiskunde (A </a:t>
            </a:r>
            <a:r>
              <a:rPr lang="nl-NL" sz="2000" dirty="0">
                <a:solidFill>
                  <a:srgbClr val="660033"/>
                </a:solidFill>
              </a:rPr>
              <a:t>of B</a:t>
            </a:r>
            <a:r>
              <a:rPr lang="nl-NL" dirty="0">
                <a:solidFill>
                  <a:srgbClr val="660033"/>
                </a:solidFill>
              </a:rPr>
              <a:t>)</a:t>
            </a:r>
          </a:p>
          <a:p>
            <a:pPr lvl="0"/>
            <a:r>
              <a:rPr lang="nl-NL" kern="0" dirty="0">
                <a:solidFill>
                  <a:srgbClr val="660033"/>
                </a:solidFill>
              </a:rPr>
              <a:t>AK of DU of FA of BE</a:t>
            </a:r>
          </a:p>
          <a:p>
            <a:pPr eaLnBrk="1" hangingPunct="1"/>
            <a:endParaRPr lang="nl-NL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">
      <a:dk1>
        <a:srgbClr val="FFFF99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3F1AC9C9701C47B1D2EC90FF5DBD4B" ma:contentTypeVersion="12" ma:contentTypeDescription="Een nieuw document maken." ma:contentTypeScope="" ma:versionID="0b455754f2f611b22bb4f91b20c743f0">
  <xsd:schema xmlns:xsd="http://www.w3.org/2001/XMLSchema" xmlns:xs="http://www.w3.org/2001/XMLSchema" xmlns:p="http://schemas.microsoft.com/office/2006/metadata/properties" xmlns:ns3="f66c3297-a307-4052-8c71-22f76be8e6d6" xmlns:ns4="cd6da033-e257-40eb-a924-2129e10aa113" targetNamespace="http://schemas.microsoft.com/office/2006/metadata/properties" ma:root="true" ma:fieldsID="6db63a4fd7a2476ee546c5ab9cea41f5" ns3:_="" ns4:_="">
    <xsd:import namespace="f66c3297-a307-4052-8c71-22f76be8e6d6"/>
    <xsd:import namespace="cd6da033-e257-40eb-a924-2129e10aa11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c3297-a307-4052-8c71-22f76be8e6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da033-e257-40eb-a924-2129e10aa1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258262-16AA-4CF1-B017-375582DFB5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DDE2BA-8314-4DB7-8139-48274C71F176}">
  <ds:schemaRefs>
    <ds:schemaRef ds:uri="f66c3297-a307-4052-8c71-22f76be8e6d6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cd6da033-e257-40eb-a924-2129e10aa113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042BA80-D671-45C2-97DC-F815ED17F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6c3297-a307-4052-8c71-22f76be8e6d6"/>
    <ds:schemaRef ds:uri="cd6da033-e257-40eb-a924-2129e10aa1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3835</TotalTime>
  <Words>588</Words>
  <Application>Microsoft Office PowerPoint</Application>
  <PresentationFormat>Diavoorstelling (4:3)</PresentationFormat>
  <Paragraphs>168</Paragraphs>
  <Slides>17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Calibri</vt:lpstr>
      <vt:lpstr>Comic Sans MS</vt:lpstr>
      <vt:lpstr>Times New Roman</vt:lpstr>
      <vt:lpstr>Wingdings</vt:lpstr>
      <vt:lpstr>Standaardontwerp</vt:lpstr>
      <vt:lpstr>PowerPoint-presentatie</vt:lpstr>
      <vt:lpstr>Onderwijs in klas 4, 5 en 6</vt:lpstr>
      <vt:lpstr>Profielkeuze derde klas havo vwo</vt:lpstr>
      <vt:lpstr>Profielkeuzeproces </vt:lpstr>
      <vt:lpstr>Examenvakken </vt:lpstr>
      <vt:lpstr> Algemeen verplicht deel </vt:lpstr>
      <vt:lpstr>De 4  profielen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Keuze-examenvak</vt:lpstr>
      <vt:lpstr>Extra examenvak</vt:lpstr>
      <vt:lpstr>Profiel-/vakkenkeuze</vt:lpstr>
      <vt:lpstr>Vragen? </vt:lpstr>
    </vt:vector>
  </TitlesOfParts>
  <Company>rsg ter apel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Mavo (VMBO) naar HAVO</dc:title>
  <dc:creator>rw krikke</dc:creator>
  <cp:lastModifiedBy>Martijn Kors</cp:lastModifiedBy>
  <cp:revision>272</cp:revision>
  <dcterms:created xsi:type="dcterms:W3CDTF">2002-01-26T09:45:58Z</dcterms:created>
  <dcterms:modified xsi:type="dcterms:W3CDTF">2021-10-15T09:35:41Z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0x0101004C3F1AC9C9701C47B1D2EC90FF5DBD4B</vt:lpwstr>
  </property>
</Properties>
</file>