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462" r:id="rId5"/>
    <p:sldId id="471" r:id="rId6"/>
    <p:sldId id="458" r:id="rId7"/>
    <p:sldId id="472" r:id="rId8"/>
    <p:sldId id="476" r:id="rId9"/>
    <p:sldId id="473" r:id="rId10"/>
    <p:sldId id="470" r:id="rId11"/>
    <p:sldId id="467" r:id="rId12"/>
    <p:sldId id="469" r:id="rId13"/>
    <p:sldId id="477" r:id="rId14"/>
    <p:sldId id="478" r:id="rId15"/>
    <p:sldId id="479" r:id="rId16"/>
    <p:sldId id="481" r:id="rId17"/>
    <p:sldId id="480" r:id="rId18"/>
    <p:sldId id="474" r:id="rId19"/>
    <p:sldId id="482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997B09-08B2-4272-B0F0-502EDE09315F}" v="71" dt="2022-10-06T08:17:22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EEC9F-903D-4EE7-A6B4-1BA79F8555B9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80042-BF0A-40D8-AFD4-247364F48A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62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2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4072442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12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2368708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13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3098791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14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2164572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15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2105593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16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2907028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3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2368708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4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3098791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5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2580031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6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3956718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7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121475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8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2907028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9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4234546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5135" indent="-309667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669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4137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604" indent="-24773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5072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0540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6007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475" indent="-24773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90935">
              <a:spcBef>
                <a:spcPct val="0"/>
              </a:spcBef>
              <a:defRPr/>
            </a:pPr>
            <a:fld id="{50804CA9-3C98-4093-81A3-A113D150D277}" type="slidenum">
              <a:rPr lang="nl-NL" altLang="en-US">
                <a:solidFill>
                  <a:prstClr val="black"/>
                </a:solidFill>
              </a:rPr>
              <a:pPr defTabSz="990935">
                <a:spcBef>
                  <a:spcPct val="0"/>
                </a:spcBef>
                <a:defRPr/>
              </a:pPr>
              <a:t>11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804" y="4716472"/>
            <a:ext cx="5325948" cy="46827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Overtuig jezelf:</a:t>
            </a:r>
          </a:p>
          <a:p>
            <a:pPr eaLnBrk="1" hangingPunct="1"/>
            <a:r>
              <a:rPr lang="nl-NL" altLang="en-US" sz="2200" b="1" u="sng">
                <a:latin typeface="Arial" panose="020B0604020202020204" pitchFamily="34" charset="0"/>
              </a:rPr>
              <a:t>Onkosten: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brugklas 1 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Schoolfonds€ 64</a:t>
            </a:r>
          </a:p>
          <a:p>
            <a:pPr eaLnBrk="1" hangingPunct="1"/>
            <a:r>
              <a:rPr lang="nl-NL" altLang="en-US" sz="2200" b="1">
                <a:latin typeface="Arial" panose="020B0604020202020204" pitchFamily="34" charset="0"/>
              </a:rPr>
              <a:t>	</a:t>
            </a:r>
            <a:r>
              <a:rPr lang="nl-NL" altLang="en-US" sz="2200" b="1" u="sng">
                <a:latin typeface="Arial" panose="020B0604020202020204" pitchFamily="34" charset="0"/>
              </a:rPr>
              <a:t>Ouderraad €11,50 </a:t>
            </a:r>
          </a:p>
        </p:txBody>
      </p:sp>
      <p:sp>
        <p:nvSpPr>
          <p:cNvPr id="50181" name="WordArt 4"/>
          <p:cNvSpPr>
            <a:spLocks noChangeArrowheads="1" noChangeShapeType="1" noTextEdit="1"/>
          </p:cNvSpPr>
          <p:nvPr/>
        </p:nvSpPr>
        <p:spPr bwMode="auto">
          <a:xfrm>
            <a:off x="1454027" y="7483445"/>
            <a:ext cx="4281484" cy="1787781"/>
          </a:xfrm>
          <a:prstGeom prst="rect">
            <a:avLst/>
          </a:prstGeom>
        </p:spPr>
        <p:txBody>
          <a:bodyPr wrap="none" lIns="99094" tIns="49547" rIns="99094" bIns="4954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ouders/leerlingen</a:t>
            </a:r>
          </a:p>
          <a:p>
            <a:pPr algn="ctr" defTabSz="990935">
              <a:defRPr/>
            </a:pPr>
            <a:r>
              <a:rPr lang="en-US" sz="3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 panose="020B0A04020102020204" pitchFamily="34" charset="0"/>
              </a:rPr>
              <a:t>uitnodigen</a:t>
            </a:r>
          </a:p>
        </p:txBody>
      </p:sp>
    </p:spTree>
    <p:extLst>
      <p:ext uri="{BB962C8B-B14F-4D97-AF65-F5344CB8AC3E}">
        <p14:creationId xmlns:p14="http://schemas.microsoft.com/office/powerpoint/2010/main" val="407244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F0BD6-667C-463A-93BE-4D14E3CBC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7B8864-464E-44E8-8170-A02FFE362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E48A4E-74CC-487F-9021-332B29E9B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AC3507-4145-4B82-92BB-FB92CB252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1AB1AC-3385-4D04-A7A6-B0A4F80C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244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934089-45AF-49B4-B7F8-B8161178D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12E1CC-AFDF-4503-870A-067D3E10D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F3576C-EA52-404B-A7EF-55602CB52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B3D06F-3553-4CE2-AA58-37024BC4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1AC8A6-EE0E-4B77-944D-BDCCCA205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85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5EDC920-1564-4418-AB84-5EA352F4C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4DA0A68-AE86-4C98-AEAC-2F8C60FBB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CD2245-0D4B-48E7-AE05-2D21E3E88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F3ADF4-85F5-4F9E-9586-7E1F77B0A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62CA9B-661F-4191-B49E-0850593F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49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6D7A6-3938-456C-AE87-E5C1D9189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6C2A41-F514-4736-841D-6452139DB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6E27AF-0B60-47D4-95F8-F70984589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E51494-34E1-4815-BE7F-6883F4F2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A7A925-FE8D-4389-ADFD-1527F41FD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94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1C436-0FB0-4D2C-958C-6A19198D9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BA4467-B4C1-4108-A963-5643F9F21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46E57D-AA59-4DFF-BF5D-77FB1521B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F8999A-FA27-40B0-AA55-3B457B49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96241A-2758-4D2F-9E32-58F17ACE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253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82E7E-7AC0-4F7D-BE22-2D87206D7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C584F1-466B-4573-9AD3-871448832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F695F1-0BAA-4DE5-BCB8-96CCBAB63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61BDEC-E43A-4FE3-8454-43830FB39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B152CC-255C-4167-8A3D-7E540D73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6ADE12-F30B-4841-B4FD-657C4FCC3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75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2EB21-12BF-43A1-8EA7-F00A98769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5E958E-E1F5-4EDF-ACAA-0A983206B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8563D54-883C-4D60-96D3-E5B0EEE8E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19FD263-AE06-41D0-9472-F01008363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2BFEB06-FEB5-49F1-882C-345C01DCBE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2B1E874-DCD8-4789-A80B-8AD693D7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8B3E496-A866-454F-8B1B-8DA88457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E23EBE6-F37F-4B07-A849-D1FC9F18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46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3BF4E5-25E5-42DF-96B9-755F3F197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3ADF49C-BD3B-4464-919E-F74D6E8E0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ED4623E-3F4D-47C3-AE95-E07DEB26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E7FAD6D-613B-4069-A693-5071FF64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5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B5F45EC-AB98-4DF3-B664-4069A77A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1619E0-8B4D-4297-804A-E4968D861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BDDE7E-6D5E-4813-8840-CB310CDD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224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CA4D77-D39E-4619-8E83-A1DA20CC6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FD3095-605B-4FAD-8320-214F41A30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E85F92-5660-4104-87F7-320CCEE6E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A588D7-5F4B-415D-AEAB-4DC62C44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C47AA66-B1FF-4528-B455-5D6C69B7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641A70-6F7A-49D7-A515-B9376365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59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E1854-3C3E-49A5-A697-776DF1A6C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8729387-8699-4169-B7E7-C99DF9806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E7FF583-C0D4-4729-AFE1-4B02F774A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61268B-9E8E-4B38-93AE-F7A142CA9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8B4F7A-64A8-459E-A109-6785AB5A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DCCA6C-BA2C-4454-BA00-8F4F0D13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19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F65E9F3-7401-4861-AC72-A9AE85E53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01F737-C8F3-4D69-8687-49C08DCE6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4A01C8-91CD-4E44-81CA-B30BA7444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6BB4-7CA9-482F-B0C1-2DB3C0491836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038C72-EF10-4FB2-99A7-3833BF7A5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741C85-D67E-42F9-A3E3-366D0EF34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B977-B36F-4F34-B7C5-6768DEB506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245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SG wenst je...">
            <a:extLst>
              <a:ext uri="{FF2B5EF4-FFF2-40B4-BE49-F238E27FC236}">
                <a16:creationId xmlns:a16="http://schemas.microsoft.com/office/drawing/2014/main" id="{E27B4DDC-FAD6-455A-B9D2-24A0ADEB93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76" b="1343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RSG wenst je...">
            <a:extLst>
              <a:ext uri="{FF2B5EF4-FFF2-40B4-BE49-F238E27FC236}">
                <a16:creationId xmlns:a16="http://schemas.microsoft.com/office/drawing/2014/main" id="{5F39F9A8-4C79-40F8-B666-9E0BD93476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185BA02-AF1A-4135-9C8B-65204CA56CD7}"/>
              </a:ext>
            </a:extLst>
          </p:cNvPr>
          <p:cNvSpPr txBox="1"/>
          <p:nvPr/>
        </p:nvSpPr>
        <p:spPr>
          <a:xfrm>
            <a:off x="3985146" y="5724939"/>
            <a:ext cx="110608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Samen bouwen aan de toekomst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AD41E78-048D-4265-A497-47AD253374DC}"/>
              </a:ext>
            </a:extLst>
          </p:cNvPr>
          <p:cNvSpPr txBox="1"/>
          <p:nvPr/>
        </p:nvSpPr>
        <p:spPr>
          <a:xfrm>
            <a:off x="325315" y="2873513"/>
            <a:ext cx="12306958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Welkom op de voorlichtingsavond van BB en KB klas 3</a:t>
            </a:r>
          </a:p>
        </p:txBody>
      </p:sp>
    </p:spTree>
    <p:extLst>
      <p:ext uri="{BB962C8B-B14F-4D97-AF65-F5344CB8AC3E}">
        <p14:creationId xmlns:p14="http://schemas.microsoft.com/office/powerpoint/2010/main" val="115347797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SG wenst je...">
            <a:extLst>
              <a:ext uri="{FF2B5EF4-FFF2-40B4-BE49-F238E27FC236}">
                <a16:creationId xmlns:a16="http://schemas.microsoft.com/office/drawing/2014/main" id="{E27B4DDC-FAD6-455A-B9D2-24A0ADEB93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76" b="1343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RSG wenst je...">
            <a:extLst>
              <a:ext uri="{FF2B5EF4-FFF2-40B4-BE49-F238E27FC236}">
                <a16:creationId xmlns:a16="http://schemas.microsoft.com/office/drawing/2014/main" id="{5F39F9A8-4C79-40F8-B666-9E0BD93476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185BA02-AF1A-4135-9C8B-65204CA56CD7}"/>
              </a:ext>
            </a:extLst>
          </p:cNvPr>
          <p:cNvSpPr txBox="1"/>
          <p:nvPr/>
        </p:nvSpPr>
        <p:spPr>
          <a:xfrm>
            <a:off x="3985146" y="5724939"/>
            <a:ext cx="110608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Samen bouwen aan de toekomst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AD41E78-048D-4265-A497-47AD253374DC}"/>
              </a:ext>
            </a:extLst>
          </p:cNvPr>
          <p:cNvSpPr txBox="1"/>
          <p:nvPr/>
        </p:nvSpPr>
        <p:spPr>
          <a:xfrm>
            <a:off x="2739015" y="2257961"/>
            <a:ext cx="12306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BB en KB klas 3</a:t>
            </a:r>
          </a:p>
        </p:txBody>
      </p:sp>
    </p:spTree>
    <p:extLst>
      <p:ext uri="{BB962C8B-B14F-4D97-AF65-F5344CB8AC3E}">
        <p14:creationId xmlns:p14="http://schemas.microsoft.com/office/powerpoint/2010/main" val="251817505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-96747" y="992388"/>
            <a:ext cx="8443075" cy="48732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93051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-96747" y="-32168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400" dirty="0"/>
              <a:t>Programma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96749" y="756618"/>
            <a:ext cx="84451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solidFill>
                <a:schemeClr val="bg1"/>
              </a:solidFill>
            </a:endParaRPr>
          </a:p>
          <a:p>
            <a:endParaRPr lang="nl-NL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600" dirty="0">
                <a:solidFill>
                  <a:schemeClr val="bg1"/>
                </a:solidFill>
              </a:rPr>
              <a:t>Voorstellen coach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600" dirty="0">
                <a:solidFill>
                  <a:schemeClr val="bg1"/>
                </a:solidFill>
              </a:rPr>
              <a:t>Vakken</a:t>
            </a:r>
            <a:endParaRPr lang="nl-NL" sz="36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600" dirty="0">
                <a:solidFill>
                  <a:schemeClr val="bg1"/>
                </a:solidFill>
              </a:rPr>
              <a:t>Maatwerk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600" dirty="0">
                <a:solidFill>
                  <a:schemeClr val="bg1"/>
                </a:solidFill>
              </a:rPr>
              <a:t>Vinger aan de pols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600" dirty="0">
                <a:solidFill>
                  <a:schemeClr val="bg1"/>
                </a:solidFill>
              </a:rPr>
              <a:t>Belangrijke data</a:t>
            </a:r>
          </a:p>
          <a:p>
            <a:r>
              <a:rPr lang="nl-NL" sz="3600" dirty="0">
                <a:solidFill>
                  <a:schemeClr val="bg1"/>
                </a:solidFill>
              </a:rPr>
              <a:t>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  <a:p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033089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400" dirty="0"/>
              <a:t>Vakken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2" y="1021757"/>
            <a:ext cx="8443076" cy="48320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Nederlands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Engels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Wiskunde/Maatschappijkunde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err="1">
                <a:solidFill>
                  <a:schemeClr val="bg1"/>
                </a:solidFill>
              </a:rPr>
              <a:t>Nask</a:t>
            </a:r>
            <a:r>
              <a:rPr lang="nl-NL" sz="2800" dirty="0">
                <a:solidFill>
                  <a:schemeClr val="bg1"/>
                </a:solidFill>
              </a:rPr>
              <a:t>/Biologie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PIE/MT/BWI/Z&amp;W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KV1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Maatschappijleer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LO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4098" name="Picture 2" descr="Alle schoolvakken overboord – wat betekent dit voor de docent? | anne  sanderling">
            <a:extLst>
              <a:ext uri="{FF2B5EF4-FFF2-40B4-BE49-F238E27FC236}">
                <a16:creationId xmlns:a16="http://schemas.microsoft.com/office/drawing/2014/main" id="{FCCEE21A-CE35-7950-1D37-A34DBA922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192" y="1987061"/>
            <a:ext cx="2852434" cy="217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977753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/>
              <a:t>Maatwerk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1994" y="1021757"/>
            <a:ext cx="8016591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Flexibele maatwerkuren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1X in de twee weken (verplicht)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Alle vakken worden aangeboden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Begeleiding in het leren leren/plannen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Huiswerk onder begeleiding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Betrokkenheid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Autonomie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Motivatie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bg1"/>
                </a:solidFill>
              </a:rPr>
              <a:t>Prestatie 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74" name="Picture 2" descr="Maatwerk is méér dan goede bedoelingen | Stimulansz">
            <a:extLst>
              <a:ext uri="{FF2B5EF4-FFF2-40B4-BE49-F238E27FC236}">
                <a16:creationId xmlns:a16="http://schemas.microsoft.com/office/drawing/2014/main" id="{F1E4F17F-2059-D4FB-937F-2BDC72F40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357" y="1365353"/>
            <a:ext cx="26479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2" descr="Mr. Chadd: Direct uitleg voor ieder vak - Home | Facebook">
            <a:extLst>
              <a:ext uri="{FF2B5EF4-FFF2-40B4-BE49-F238E27FC236}">
                <a16:creationId xmlns:a16="http://schemas.microsoft.com/office/drawing/2014/main" id="{B623EE46-95BB-B04A-C0D8-279D8C1E8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737" y="3864209"/>
            <a:ext cx="1437344" cy="121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886781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/>
              <a:t>Vinger aan de pols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1" y="1114030"/>
            <a:ext cx="8443076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nl-NL" sz="3200" b="0" i="0" u="none" strike="noStrike" dirty="0">
              <a:solidFill>
                <a:srgbClr val="FFFFFF"/>
              </a:solidFill>
              <a:effectLst/>
              <a:latin typeface="Calibri" panose="020F050202020403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nl-NL" sz="32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Motiveren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rgbClr val="FFFFFF"/>
                </a:solidFill>
                <a:latin typeface="Calibri" panose="020F0502020204030204" pitchFamily="34" charset="0"/>
              </a:rPr>
              <a:t>Stimuleren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nl-NL" sz="32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Gezamenlijk belang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rgbClr val="FFFFFF"/>
                </a:solidFill>
                <a:latin typeface="Calibri" panose="020F0502020204030204" pitchFamily="34" charset="0"/>
              </a:rPr>
              <a:t>Verschillende rollen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nl-NL" sz="32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Prestatie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rgbClr val="FFFFFF"/>
                </a:solidFill>
                <a:latin typeface="Calibri" panose="020F0502020204030204" pitchFamily="34" charset="0"/>
              </a:rPr>
              <a:t>Contact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4D10CAE-86F4-92D9-FD08-DC5AA4CF3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777" y="1884950"/>
            <a:ext cx="2987263" cy="268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718368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/>
              <a:t>Belangrijke data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1" y="1114030"/>
            <a:ext cx="8443076" cy="49552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Staan in jaaragenda (site en wijzigingen/aanvullingen </a:t>
            </a:r>
            <a:r>
              <a:rPr lang="nl-NL" sz="3200">
                <a:solidFill>
                  <a:schemeClr val="bg1"/>
                </a:solidFill>
              </a:rPr>
              <a:t>via mail)</a:t>
            </a:r>
            <a:endParaRPr lang="nl-NL" sz="3200" dirty="0">
              <a:solidFill>
                <a:schemeClr val="bg1"/>
              </a:solidFill>
            </a:endParaRPr>
          </a:p>
          <a:p>
            <a:endParaRPr lang="nl-NL" sz="3200" dirty="0">
              <a:solidFill>
                <a:schemeClr val="bg1"/>
              </a:solidFill>
            </a:endParaRPr>
          </a:p>
          <a:p>
            <a:r>
              <a:rPr lang="nl-NL" sz="3200" dirty="0">
                <a:solidFill>
                  <a:schemeClr val="bg1"/>
                </a:solidFill>
              </a:rPr>
              <a:t>Uitgelicht: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 err="1">
                <a:solidFill>
                  <a:schemeClr val="bg1"/>
                </a:solidFill>
              </a:rPr>
              <a:t>Leerlinggeleidegesprekken</a:t>
            </a:r>
            <a:endParaRPr lang="nl-NL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Werkweek</a:t>
            </a:r>
          </a:p>
          <a:p>
            <a:endParaRPr lang="nl-NL" sz="3200" dirty="0">
              <a:solidFill>
                <a:schemeClr val="bg1"/>
              </a:solidFill>
            </a:endParaRPr>
          </a:p>
          <a:p>
            <a:endParaRPr lang="nl-NL" sz="3200" dirty="0">
              <a:solidFill>
                <a:schemeClr val="bg1"/>
              </a:solidFill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nl-NL" sz="3200" b="0" i="0" u="none" strike="noStrike" dirty="0">
              <a:solidFill>
                <a:srgbClr val="FFFFFF"/>
              </a:solidFill>
              <a:effectLst/>
              <a:latin typeface="Calibri" panose="020F050202020403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" name="Picture 2" descr="Belangrijke data: reminder - ANC Westergo">
            <a:extLst>
              <a:ext uri="{FF2B5EF4-FFF2-40B4-BE49-F238E27FC236}">
                <a16:creationId xmlns:a16="http://schemas.microsoft.com/office/drawing/2014/main" id="{5DDD1D41-CDEC-83DF-A75D-21E3C209E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377" y="1993191"/>
            <a:ext cx="225742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764174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-2" y="841644"/>
            <a:ext cx="8443075" cy="49979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87033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400" dirty="0"/>
              <a:t>Vragen?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96748" y="1468784"/>
            <a:ext cx="8443075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800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8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F5EDD573-761D-4934-91B0-479146F0AE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5253"/>
            <a:ext cx="8443073" cy="478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6017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-96747" y="992388"/>
            <a:ext cx="8443075" cy="48732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93051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-96747" y="-32168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400" dirty="0"/>
              <a:t>Programma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96749" y="756618"/>
            <a:ext cx="844511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Welkom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Voorstellen teamleden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Contact en informatievoorziening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(Voorbereidend) examenjaar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Coachend mentoraat</a:t>
            </a:r>
            <a:endParaRPr lang="nl-NL" sz="32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Informatie van de decaan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bg1"/>
                </a:solidFill>
              </a:rPr>
              <a:t>Bijeenkomst met de coaches</a:t>
            </a:r>
          </a:p>
          <a:p>
            <a:r>
              <a:rPr lang="nl-NL" sz="2800" dirty="0">
                <a:solidFill>
                  <a:schemeClr val="bg1"/>
                </a:solidFill>
              </a:rPr>
              <a:t>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  <a:p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86587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400" dirty="0"/>
              <a:t>Team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2" y="1021757"/>
            <a:ext cx="8443076" cy="61863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  <a:cs typeface="Calibri"/>
              </a:rPr>
              <a:t>Coaches:</a:t>
            </a: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BT3A: Mevr. T. Opheikens		</a:t>
            </a: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KT3A: Dhr. P. Blaauw/ Dhr. H. Kerssies	</a:t>
            </a: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KT3B: Mevr. M. Doosje		</a:t>
            </a: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BZ3A: Mevr. A. Boelens</a:t>
            </a: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KZ3A: Dhr. G. Prins</a:t>
            </a: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KZ3B: Mevr. M. Schierbeek</a:t>
            </a:r>
          </a:p>
          <a:p>
            <a:r>
              <a:rPr lang="nl-NL" sz="2400" b="1" dirty="0">
                <a:solidFill>
                  <a:schemeClr val="bg1"/>
                </a:solidFill>
                <a:cs typeface="Calibri"/>
              </a:rPr>
              <a:t>Coördinator:</a:t>
            </a: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Dhr. Kerssies</a:t>
            </a:r>
          </a:p>
          <a:p>
            <a:r>
              <a:rPr lang="nl-NL" sz="2400" b="1" dirty="0">
                <a:solidFill>
                  <a:schemeClr val="bg1"/>
                </a:solidFill>
                <a:cs typeface="Calibri"/>
              </a:rPr>
              <a:t>Decaan:</a:t>
            </a: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Dhr. Schut</a:t>
            </a:r>
          </a:p>
          <a:p>
            <a:r>
              <a:rPr lang="nl-NL" sz="2400" b="1" dirty="0">
                <a:solidFill>
                  <a:schemeClr val="bg1"/>
                </a:solidFill>
                <a:cs typeface="Calibri"/>
              </a:rPr>
              <a:t>Teamleider:</a:t>
            </a:r>
          </a:p>
          <a:p>
            <a:r>
              <a:rPr lang="nl-NL" sz="2400" dirty="0">
                <a:solidFill>
                  <a:schemeClr val="bg1"/>
                </a:solidFill>
                <a:cs typeface="Calibri"/>
              </a:rPr>
              <a:t>Mw. Jalvingh</a:t>
            </a:r>
            <a:endParaRPr lang="nl-NL" sz="2400" dirty="0">
              <a:solidFill>
                <a:schemeClr val="bg1"/>
              </a:solidFill>
            </a:endParaRPr>
          </a:p>
          <a:p>
            <a:endParaRPr lang="nl-NL" sz="2800" dirty="0">
              <a:solidFill>
                <a:schemeClr val="bg1"/>
              </a:solidFill>
            </a:endParaRPr>
          </a:p>
          <a:p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6" name="Picture 2" descr="Home | Volleybal Combinatie Spaarnestad">
            <a:extLst>
              <a:ext uri="{FF2B5EF4-FFF2-40B4-BE49-F238E27FC236}">
                <a16:creationId xmlns:a16="http://schemas.microsoft.com/office/drawing/2014/main" id="{C9F9BA8D-308F-FA3A-066E-9197CF183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719" y="2342052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16182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/>
              <a:t>Contact en informatievoorziening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1995" y="1021757"/>
            <a:ext cx="8443076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Contact:</a:t>
            </a:r>
          </a:p>
          <a:p>
            <a:r>
              <a:rPr lang="nl-NL" sz="2800" dirty="0">
                <a:solidFill>
                  <a:schemeClr val="bg1"/>
                </a:solidFill>
              </a:rPr>
              <a:t>1 = coach</a:t>
            </a:r>
          </a:p>
          <a:p>
            <a:r>
              <a:rPr lang="nl-NL" sz="2800" dirty="0">
                <a:solidFill>
                  <a:schemeClr val="bg1"/>
                </a:solidFill>
              </a:rPr>
              <a:t>2 = coördinator (</a:t>
            </a:r>
            <a:r>
              <a:rPr lang="nl-NL" sz="2800" dirty="0" err="1">
                <a:solidFill>
                  <a:schemeClr val="bg1"/>
                </a:solidFill>
              </a:rPr>
              <a:t>leerlingzaken</a:t>
            </a:r>
            <a:r>
              <a:rPr lang="nl-NL" sz="2800" dirty="0">
                <a:solidFill>
                  <a:schemeClr val="bg1"/>
                </a:solidFill>
              </a:rPr>
              <a:t>)</a:t>
            </a:r>
          </a:p>
          <a:p>
            <a:r>
              <a:rPr lang="nl-NL" sz="2800" dirty="0">
                <a:solidFill>
                  <a:schemeClr val="bg1"/>
                </a:solidFill>
              </a:rPr>
              <a:t>3 = teamleider</a:t>
            </a:r>
          </a:p>
          <a:p>
            <a:r>
              <a:rPr lang="nl-NL" sz="2800" dirty="0">
                <a:solidFill>
                  <a:schemeClr val="bg1"/>
                </a:solidFill>
              </a:rPr>
              <a:t>Graag via de mail. 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Informatievoorziening:</a:t>
            </a:r>
          </a:p>
          <a:p>
            <a:r>
              <a:rPr lang="nl-NL" sz="2800" dirty="0">
                <a:solidFill>
                  <a:schemeClr val="bg1"/>
                </a:solidFill>
              </a:rPr>
              <a:t>Magister: rooster/aanwezigheid</a:t>
            </a:r>
          </a:p>
          <a:p>
            <a:r>
              <a:rPr lang="nl-NL" sz="2800" dirty="0">
                <a:solidFill>
                  <a:schemeClr val="bg1"/>
                </a:solidFill>
              </a:rPr>
              <a:t>Mail: brieven</a:t>
            </a:r>
          </a:p>
          <a:p>
            <a:r>
              <a:rPr lang="nl-NL" sz="2800" dirty="0">
                <a:solidFill>
                  <a:schemeClr val="bg1"/>
                </a:solidFill>
              </a:rPr>
              <a:t>Site: informatie algemeen/jaaragenda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74" name="Picture 2" descr="Magister.me - Rodenborch College">
            <a:extLst>
              <a:ext uri="{FF2B5EF4-FFF2-40B4-BE49-F238E27FC236}">
                <a16:creationId xmlns:a16="http://schemas.microsoft.com/office/drawing/2014/main" id="{CDA358B5-5FF7-65EC-83B7-E1CEB467B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945" y="1008161"/>
            <a:ext cx="2194285" cy="121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Outlook Email Logo Png, Transparent Png - kindpng">
            <a:extLst>
              <a:ext uri="{FF2B5EF4-FFF2-40B4-BE49-F238E27FC236}">
                <a16:creationId xmlns:a16="http://schemas.microsoft.com/office/drawing/2014/main" id="{D5207D6D-95C5-891C-EC1F-5E6D298A4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112" y="2505798"/>
            <a:ext cx="2194285" cy="121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Nieuwsbrief sept. 2019">
            <a:extLst>
              <a:ext uri="{FF2B5EF4-FFF2-40B4-BE49-F238E27FC236}">
                <a16:creationId xmlns:a16="http://schemas.microsoft.com/office/drawing/2014/main" id="{E8971E78-F378-9B58-B969-43BD6DFC8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112" y="3991529"/>
            <a:ext cx="2194285" cy="121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53470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/>
              <a:t> (Voorbereidend) examenjaar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2" y="1021757"/>
            <a:ext cx="8443076" cy="61247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 rtl="0" fontAlgn="base"/>
            <a:r>
              <a:rPr lang="nl-NL" sz="2800" b="0" i="0" dirty="0">
                <a:solidFill>
                  <a:srgbClr val="FFFFFF"/>
                </a:solidFill>
                <a:effectLst/>
              </a:rPr>
              <a:t>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nl-NL" sz="2800" b="0" i="0" dirty="0">
                <a:solidFill>
                  <a:srgbClr val="FFFFFF"/>
                </a:solidFill>
                <a:effectLst/>
              </a:rPr>
              <a:t>PTA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nl-NL" sz="2800" dirty="0" err="1">
                <a:solidFill>
                  <a:srgbClr val="FFFFFF"/>
                </a:solidFill>
              </a:rPr>
              <a:t>LeerWijzer</a:t>
            </a:r>
            <a:endParaRPr lang="nl-NL" sz="2800" dirty="0">
              <a:solidFill>
                <a:srgbClr val="FFFFFF"/>
              </a:solidFill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nl-NL" sz="2800" b="0" i="0" dirty="0">
              <a:solidFill>
                <a:srgbClr val="FFFFFF"/>
              </a:solidFill>
              <a:effectLst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FFFFFF"/>
                </a:solidFill>
              </a:rPr>
              <a:t>Examenonderdelen:</a:t>
            </a:r>
          </a:p>
          <a:p>
            <a:pPr algn="l" rtl="0" fontAlgn="base"/>
            <a:r>
              <a:rPr lang="nl-NL" sz="2800" dirty="0">
                <a:solidFill>
                  <a:srgbClr val="FFFFFF"/>
                </a:solidFill>
              </a:rPr>
              <a:t>	1) Praktijkvakken (profieldelen)</a:t>
            </a:r>
          </a:p>
          <a:p>
            <a:pPr algn="l" rtl="0" fontAlgn="base"/>
            <a:r>
              <a:rPr lang="nl-NL" sz="2800" b="0" i="0" dirty="0">
                <a:solidFill>
                  <a:srgbClr val="FFFFFF"/>
                </a:solidFill>
                <a:effectLst/>
              </a:rPr>
              <a:t>	2) Maatschappijleer (ma1)</a:t>
            </a:r>
          </a:p>
          <a:p>
            <a:pPr algn="l" rtl="0" fontAlgn="base"/>
            <a:r>
              <a:rPr lang="nl-NL" sz="2800" dirty="0">
                <a:solidFill>
                  <a:srgbClr val="FFFFFF"/>
                </a:solidFill>
              </a:rPr>
              <a:t>	3) KV1</a:t>
            </a:r>
            <a:endParaRPr lang="en-US" sz="2800" b="0" i="0" dirty="0">
              <a:solidFill>
                <a:srgbClr val="FFFFFF"/>
              </a:solidFill>
              <a:effectLst/>
            </a:endParaRPr>
          </a:p>
          <a:p>
            <a:pPr algn="l" rtl="0" fontAlgn="base"/>
            <a:r>
              <a:rPr lang="en-US" sz="2800" b="0" i="0" dirty="0">
                <a:solidFill>
                  <a:srgbClr val="FFFFFF"/>
                </a:solidFill>
                <a:effectLst/>
              </a:rPr>
              <a:t>​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endParaRPr lang="nl-NL" sz="2800" dirty="0">
              <a:solidFill>
                <a:schemeClr val="bg1"/>
              </a:solidFill>
            </a:endParaRPr>
          </a:p>
          <a:p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2" name="Picture 4" descr="Tips voor je examen">
            <a:extLst>
              <a:ext uri="{FF2B5EF4-FFF2-40B4-BE49-F238E27FC236}">
                <a16:creationId xmlns:a16="http://schemas.microsoft.com/office/drawing/2014/main" id="{57595036-1F5B-B44C-4E60-62DBEE4B6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569" y="23526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48857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966332"/>
            <a:ext cx="8443075" cy="48699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1016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/>
              <a:t>Coachend mentoraat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2" y="1021757"/>
            <a:ext cx="8443076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l-NL" sz="2800" dirty="0">
              <a:solidFill>
                <a:schemeClr val="bg1"/>
              </a:solidFill>
            </a:endParaRPr>
          </a:p>
          <a:p>
            <a:pPr algn="ctr"/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Van mentor naar coach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Doelstellingengesprekken.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 err="1">
                <a:solidFill>
                  <a:schemeClr val="bg1"/>
                </a:solidFill>
              </a:rPr>
              <a:t>Leerlinggeleidegesprekken</a:t>
            </a:r>
            <a:r>
              <a:rPr lang="nl-NL" sz="2800" dirty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4106" name="Picture 10" descr="Onderzoeksteam richt focus op beter passend onderwijs - Ouders Centraal">
            <a:extLst>
              <a:ext uri="{FF2B5EF4-FFF2-40B4-BE49-F238E27FC236}">
                <a16:creationId xmlns:a16="http://schemas.microsoft.com/office/drawing/2014/main" id="{5D5E5198-D762-3ED3-4598-E7016714C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021" y="2067292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86141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-96749" y="992388"/>
            <a:ext cx="8443077" cy="48732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93051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-96747" y="-32168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400" dirty="0"/>
              <a:t>Decanaat VMBO 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0" y="1076018"/>
            <a:ext cx="8443075" cy="45858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Decaan: F. Schut  (f.schut@rsgterapel.nl)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bg1"/>
                </a:solidFill>
              </a:rPr>
              <a:t>             Donderdagen aanwezig in kantoor H011</a:t>
            </a:r>
          </a:p>
          <a:p>
            <a:pPr marL="0" indent="0">
              <a:buNone/>
            </a:pPr>
            <a:endParaRPr lang="nl-NL" sz="2400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Wat doet een decaan?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Begeleiden bij vakkenkeuzes, vervolgopleidingen en 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organiseren van informatieavonden</a:t>
            </a:r>
            <a:endParaRPr lang="nl-NL" dirty="0">
              <a:solidFill>
                <a:schemeClr val="bg1"/>
              </a:solidFill>
              <a:cs typeface="Calibri"/>
            </a:endParaRPr>
          </a:p>
          <a:p>
            <a:pPr lvl="1"/>
            <a:r>
              <a:rPr lang="nl-NL" dirty="0">
                <a:solidFill>
                  <a:schemeClr val="bg1"/>
                </a:solidFill>
              </a:rPr>
              <a:t>LOB: www.qompas.nl</a:t>
            </a:r>
            <a:endParaRPr lang="nl-NL" dirty="0">
              <a:solidFill>
                <a:schemeClr val="bg1"/>
              </a:solidFill>
              <a:cs typeface="Calibri"/>
            </a:endParaRPr>
          </a:p>
          <a:p>
            <a:pPr lvl="1"/>
            <a:endParaRPr lang="nl-NL" sz="1000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Belangrijke data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Open dagen en meeloopdagen op MBO scholen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16 november 2022: Opleidingen markt op de RSG </a:t>
            </a:r>
            <a:endParaRPr lang="nl-NL" dirty="0">
              <a:solidFill>
                <a:schemeClr val="bg1"/>
              </a:solidFill>
              <a:ea typeface="Calibri"/>
              <a:cs typeface="Calibri"/>
            </a:endParaRPr>
          </a:p>
          <a:p>
            <a:pPr lvl="1"/>
            <a:r>
              <a:rPr lang="nl-NL" dirty="0">
                <a:solidFill>
                  <a:schemeClr val="bg1"/>
                </a:solidFill>
              </a:rPr>
              <a:t>1 april 2023: Ingeschreven zijn op het MBO</a:t>
            </a:r>
            <a:endParaRPr lang="nl-NL" dirty="0">
              <a:solidFill>
                <a:schemeClr val="bg1"/>
              </a:solidFill>
              <a:ea typeface="Calibri"/>
              <a:cs typeface="Calibri"/>
            </a:endParaRPr>
          </a:p>
          <a:p>
            <a:pPr marL="457200" lvl="1" indent="0">
              <a:buNone/>
            </a:pPr>
            <a:endParaRPr lang="nl-NL" sz="2400" i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nl-NL" sz="2400" i="1" dirty="0">
                <a:solidFill>
                  <a:schemeClr val="bg1"/>
                </a:solidFill>
              </a:rPr>
              <a:t>Belangrijke websites ook te vinden op rsgterapel.nl onder Decanaat VMBO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" name="Afbeelding 4" descr="Afbeelding met persoon, person, shirt, poseren&#10;&#10;Automatisch gegenereerde beschrijving">
            <a:extLst>
              <a:ext uri="{FF2B5EF4-FFF2-40B4-BE49-F238E27FC236}">
                <a16:creationId xmlns:a16="http://schemas.microsoft.com/office/drawing/2014/main" id="{12869B83-C1D2-9548-1A70-32581B609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0181" y="1320676"/>
            <a:ext cx="2743200" cy="379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18612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-2" y="841644"/>
            <a:ext cx="8443075" cy="49979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87033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0" y="-32169"/>
            <a:ext cx="10272409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400" dirty="0"/>
              <a:t>Vragen?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-96748" y="1468784"/>
            <a:ext cx="8443075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800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8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F5EDD573-761D-4934-91B0-479146F0AE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5253"/>
            <a:ext cx="8443073" cy="478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18564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655530E8-D309-034C-8A33-8805BC3360AF}"/>
              </a:ext>
            </a:extLst>
          </p:cNvPr>
          <p:cNvSpPr/>
          <p:nvPr/>
        </p:nvSpPr>
        <p:spPr>
          <a:xfrm>
            <a:off x="8249581" y="-32169"/>
            <a:ext cx="3942417" cy="5903893"/>
          </a:xfrm>
          <a:prstGeom prst="rect">
            <a:avLst/>
          </a:prstGeom>
          <a:solidFill>
            <a:srgbClr val="E75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456AB46-5169-FE42-80A2-8FDC03154869}"/>
              </a:ext>
            </a:extLst>
          </p:cNvPr>
          <p:cNvSpPr/>
          <p:nvPr/>
        </p:nvSpPr>
        <p:spPr>
          <a:xfrm>
            <a:off x="0" y="626200"/>
            <a:ext cx="8443075" cy="521335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DB5BCFE-4A8A-9342-9346-4979B09AC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87033" y="4446155"/>
            <a:ext cx="6288340" cy="4443661"/>
          </a:xfrm>
          <a:prstGeom prst="rect">
            <a:avLst/>
          </a:prstGeom>
        </p:spPr>
      </p:pic>
      <p:sp>
        <p:nvSpPr>
          <p:cNvPr id="12" name="Rechthoek 3">
            <a:extLst>
              <a:ext uri="{FF2B5EF4-FFF2-40B4-BE49-F238E27FC236}">
                <a16:creationId xmlns:a16="http://schemas.microsoft.com/office/drawing/2014/main" id="{9BAB957A-5E92-9C45-ACC7-8768CD407FE1}"/>
              </a:ext>
            </a:extLst>
          </p:cNvPr>
          <p:cNvSpPr/>
          <p:nvPr/>
        </p:nvSpPr>
        <p:spPr>
          <a:xfrm>
            <a:off x="-26504" y="-32169"/>
            <a:ext cx="101112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/>
              <a:t>Lokalen bijeenkomst coaches</a:t>
            </a:r>
          </a:p>
        </p:txBody>
      </p:sp>
      <p:sp>
        <p:nvSpPr>
          <p:cNvPr id="13" name="Rechthoek 3">
            <a:extLst>
              <a:ext uri="{FF2B5EF4-FFF2-40B4-BE49-F238E27FC236}">
                <a16:creationId xmlns:a16="http://schemas.microsoft.com/office/drawing/2014/main" id="{BB77DE20-6E75-B84B-8EE6-B2C9B9374C0B}"/>
              </a:ext>
            </a:extLst>
          </p:cNvPr>
          <p:cNvSpPr/>
          <p:nvPr/>
        </p:nvSpPr>
        <p:spPr>
          <a:xfrm flipH="1">
            <a:off x="4015619" y="5839556"/>
            <a:ext cx="8176381" cy="1018444"/>
          </a:xfrm>
          <a:custGeom>
            <a:avLst/>
            <a:gdLst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8176381 w 8176381"/>
              <a:gd name="connsiteY2" fmla="*/ 1018444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  <a:gd name="connsiteX0" fmla="*/ 0 w 8176381"/>
              <a:gd name="connsiteY0" fmla="*/ 0 h 1018444"/>
              <a:gd name="connsiteX1" fmla="*/ 8176381 w 8176381"/>
              <a:gd name="connsiteY1" fmla="*/ 0 h 1018444"/>
              <a:gd name="connsiteX2" fmla="*/ 6744305 w 8176381"/>
              <a:gd name="connsiteY2" fmla="*/ 1013606 h 1018444"/>
              <a:gd name="connsiteX3" fmla="*/ 0 w 8176381"/>
              <a:gd name="connsiteY3" fmla="*/ 1018444 h 1018444"/>
              <a:gd name="connsiteX4" fmla="*/ 0 w 8176381"/>
              <a:gd name="connsiteY4" fmla="*/ 0 h 101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6381" h="1018444">
                <a:moveTo>
                  <a:pt x="0" y="0"/>
                </a:moveTo>
                <a:lnTo>
                  <a:pt x="8176381" y="0"/>
                </a:lnTo>
                <a:lnTo>
                  <a:pt x="6744305" y="1013606"/>
                </a:lnTo>
                <a:lnTo>
                  <a:pt x="0" y="1018444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08EFABE-BE00-694C-875D-195F6EB47DD1}"/>
              </a:ext>
            </a:extLst>
          </p:cNvPr>
          <p:cNvSpPr txBox="1"/>
          <p:nvPr/>
        </p:nvSpPr>
        <p:spPr>
          <a:xfrm>
            <a:off x="2429737" y="6445767"/>
            <a:ext cx="187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7A222E"/>
                </a:solidFill>
              </a:rPr>
              <a:t>www.rsgterapel.nl</a:t>
            </a:r>
            <a:endParaRPr lang="nl-NL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DD64C6C-8444-AD4C-9826-40BEB2ED33BF}"/>
              </a:ext>
            </a:extLst>
          </p:cNvPr>
          <p:cNvSpPr/>
          <p:nvPr/>
        </p:nvSpPr>
        <p:spPr>
          <a:xfrm>
            <a:off x="9046946" y="5871724"/>
            <a:ext cx="2845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Samen bouwen</a:t>
            </a:r>
          </a:p>
          <a:p>
            <a:pPr lvl="0" algn="r">
              <a:defRPr/>
            </a:pPr>
            <a:r>
              <a:rPr lang="nl-NL" sz="28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anose="020B0503030403020204" pitchFamily="34" charset="0"/>
              </a:rPr>
              <a:t>aan de toekomst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2AC8-6A02-4F0C-A080-C22A54968BCC}"/>
              </a:ext>
            </a:extLst>
          </p:cNvPr>
          <p:cNvSpPr txBox="1"/>
          <p:nvPr/>
        </p:nvSpPr>
        <p:spPr>
          <a:xfrm>
            <a:off x="158135" y="1438351"/>
            <a:ext cx="8443075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BT3A: H118</a:t>
            </a:r>
          </a:p>
          <a:p>
            <a:r>
              <a:rPr lang="en-US" sz="2800" dirty="0">
                <a:solidFill>
                  <a:schemeClr val="bg1"/>
                </a:solidFill>
              </a:rPr>
              <a:t>KT3A: H119</a:t>
            </a:r>
          </a:p>
          <a:p>
            <a:r>
              <a:rPr lang="en-US" sz="2800" dirty="0">
                <a:solidFill>
                  <a:schemeClr val="bg1"/>
                </a:solidFill>
              </a:rPr>
              <a:t>KT3B: H120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BZ3A: H113/H114</a:t>
            </a:r>
          </a:p>
          <a:p>
            <a:r>
              <a:rPr lang="en-US" sz="2800" dirty="0">
                <a:solidFill>
                  <a:schemeClr val="bg1"/>
                </a:solidFill>
              </a:rPr>
              <a:t>KZ3A: H113/H114</a:t>
            </a:r>
          </a:p>
          <a:p>
            <a:r>
              <a:rPr lang="en-US" sz="2800" dirty="0">
                <a:solidFill>
                  <a:schemeClr val="bg1"/>
                </a:solidFill>
              </a:rPr>
              <a:t>KZ3B: H113/H114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8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5CF8B0-3B7C-49AE-9645-DF14EC66A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1609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5B3E260509B7498040BC77DC2E491D" ma:contentTypeVersion="4" ma:contentTypeDescription="Een nieuw document maken." ma:contentTypeScope="" ma:versionID="26df3eaf9bc350acc1e565a6d04fce3f">
  <xsd:schema xmlns:xsd="http://www.w3.org/2001/XMLSchema" xmlns:xs="http://www.w3.org/2001/XMLSchema" xmlns:p="http://schemas.microsoft.com/office/2006/metadata/properties" xmlns:ns2="11c964ec-271c-4666-a130-43fa4b10c521" xmlns:ns3="895be77b-a172-4338-8185-3c10934a1e0a" targetNamespace="http://schemas.microsoft.com/office/2006/metadata/properties" ma:root="true" ma:fieldsID="48708073dc6d68cc58da81f55d71bb73" ns2:_="" ns3:_="">
    <xsd:import namespace="11c964ec-271c-4666-a130-43fa4b10c521"/>
    <xsd:import namespace="895be77b-a172-4338-8185-3c10934a1e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964ec-271c-4666-a130-43fa4b10c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5be77b-a172-4338-8185-3c10934a1e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119C41-78E2-48FE-8D49-A8890F6345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312A16-68C3-494D-B109-8C17CBA1891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9E43DBF-E857-4B70-A7AD-86C355A06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c964ec-271c-4666-a130-43fa4b10c521"/>
    <ds:schemaRef ds:uri="895be77b-a172-4338-8185-3c10934a1e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835</Words>
  <Application>Microsoft Office PowerPoint</Application>
  <PresentationFormat>Breedbeeld</PresentationFormat>
  <Paragraphs>299</Paragraphs>
  <Slides>16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Myriad Pro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Vera Jalvingh</dc:creator>
  <cp:lastModifiedBy>Lubben, Y.</cp:lastModifiedBy>
  <cp:revision>36</cp:revision>
  <dcterms:created xsi:type="dcterms:W3CDTF">2021-03-28T12:20:06Z</dcterms:created>
  <dcterms:modified xsi:type="dcterms:W3CDTF">2022-10-06T08:44:16Z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0x0101003B5B3E260509B7498040BC77DC2E491D</vt:lpwstr>
  </property>
</Properties>
</file>