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256" r:id="rId2"/>
    <p:sldId id="266" r:id="rId3"/>
    <p:sldId id="275" r:id="rId4"/>
    <p:sldId id="280" r:id="rId5"/>
    <p:sldId id="281" r:id="rId6"/>
    <p:sldId id="276" r:id="rId7"/>
    <p:sldId id="260" r:id="rId8"/>
    <p:sldId id="274" r:id="rId9"/>
    <p:sldId id="261" r:id="rId10"/>
    <p:sldId id="279" r:id="rId11"/>
    <p:sldId id="262" r:id="rId12"/>
    <p:sldId id="263" r:id="rId13"/>
    <p:sldId id="271" r:id="rId14"/>
    <p:sldId id="264" r:id="rId15"/>
    <p:sldId id="265" r:id="rId16"/>
    <p:sldId id="277" r:id="rId17"/>
    <p:sldId id="267" r:id="rId18"/>
    <p:sldId id="268" r:id="rId19"/>
    <p:sldId id="269" r:id="rId20"/>
    <p:sldId id="278" r:id="rId21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6" autoAdjust="0"/>
    <p:restoredTop sz="94663" autoAdjust="0"/>
  </p:normalViewPr>
  <p:slideViewPr>
    <p:cSldViewPr>
      <p:cViewPr varScale="1">
        <p:scale>
          <a:sx n="102" d="100"/>
          <a:sy n="102" d="100"/>
        </p:scale>
        <p:origin x="27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EFEDDD8-5B21-4C43-866E-E2010265CC80}" type="datetimeFigureOut">
              <a:rPr lang="nl-NL"/>
              <a:pPr>
                <a:defRPr/>
              </a:pPr>
              <a:t>11-6-2019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69FE128-FB75-4F82-B5FC-2E58D085578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8264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9FE128-FB75-4F82-B5FC-2E58D0855787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3677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/>
          </a:p>
        </p:txBody>
      </p:sp>
      <p:sp>
        <p:nvSpPr>
          <p:cNvPr id="2150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7D4D6F-96E7-4B33-940E-0D819FB7D617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0920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>
                <a:latin typeface="Tahoma" charset="0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>
                <a:latin typeface="Tahoma" charset="0"/>
                <a:cs typeface="+mn-cs"/>
              </a:endParaRPr>
            </a:p>
          </p:txBody>
        </p:sp>
      </p:grpSp>
      <p:sp>
        <p:nvSpPr>
          <p:cNvPr id="7680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7680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0D426-8649-40DE-959A-1342B0575FA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8754B-51CC-45EA-8C7E-0995D26261C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51CE1-DCBF-4080-A63B-9ACC84CD1F1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F4451-BA5B-4811-B997-D3BFA1DC464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58577-AA76-4B94-AD83-499866E62F8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31789-72F8-4338-A65A-2EB190BE5F0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E57D5-99D9-45C2-86EF-AADFC25B71F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en vier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1DA1A-E196-4517-97A9-E7ACFAD1047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oud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EE2CB-A10F-46C5-AEA1-5CD9C4F2ECA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19EC8-BE1A-4950-9AA5-C19A79C9E82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09D5B-B258-42B6-A6EC-CDFDE4D097B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47332-9C7C-4F82-AD5A-E66ED680D37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C6D68-FD72-421A-B24C-89F12F1669A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C8CEB-1A5A-4B4A-BBBB-BC0DA4CF428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A3BB3-3E5E-469C-9C64-187B240B38F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200DE-3341-4ADD-B500-ED7755EF823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0A382-7A5F-4E31-B5EF-9EB8829E078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7577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>
                <a:latin typeface="Tahoma" charset="0"/>
                <a:cs typeface="+mn-cs"/>
              </a:endParaRPr>
            </a:p>
          </p:txBody>
        </p:sp>
        <p:sp>
          <p:nvSpPr>
            <p:cNvPr id="75780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>
                <a:latin typeface="Tahoma" charset="0"/>
                <a:cs typeface="+mn-cs"/>
              </a:endParaRPr>
            </a:p>
          </p:txBody>
        </p:sp>
      </p:grpSp>
      <p:sp>
        <p:nvSpPr>
          <p:cNvPr id="7578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578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578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defRPr>
            </a:lvl1pPr>
          </a:lstStyle>
          <a:p>
            <a:pPr>
              <a:defRPr/>
            </a:pPr>
            <a:fld id="{D43B6FFB-F72C-4E64-BB62-027B6DE328C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6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3/London_collage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1773238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nl-NL" sz="4800" dirty="0">
                <a:latin typeface="Berlin Sans FB" pitchFamily="34" charset="0"/>
              </a:rPr>
              <a:t>Werkweek Londen </a:t>
            </a:r>
            <a:br>
              <a:rPr lang="nl-NL" sz="4800" dirty="0">
                <a:latin typeface="Berlin Sans FB" pitchFamily="34" charset="0"/>
              </a:rPr>
            </a:br>
            <a:r>
              <a:rPr lang="nl-NL" sz="4800" dirty="0">
                <a:latin typeface="Berlin Sans FB" pitchFamily="34" charset="0"/>
              </a:rPr>
              <a:t>3</a:t>
            </a:r>
            <a:r>
              <a:rPr lang="nl-NL" sz="4800" baseline="30000" dirty="0">
                <a:latin typeface="Berlin Sans FB" pitchFamily="34" charset="0"/>
              </a:rPr>
              <a:t>e</a:t>
            </a:r>
            <a:r>
              <a:rPr lang="nl-NL" sz="4800" dirty="0">
                <a:latin typeface="Berlin Sans FB" pitchFamily="34" charset="0"/>
              </a:rPr>
              <a:t> klassen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258888" y="3716338"/>
            <a:ext cx="4105275" cy="1671637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nl-NL" sz="3600" dirty="0">
                <a:latin typeface="Berlin Sans FB" pitchFamily="34" charset="0"/>
              </a:rPr>
              <a:t>1 – 7 - 2019 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nl-NL" sz="3600" dirty="0">
                <a:latin typeface="Berlin Sans FB" pitchFamily="34" charset="0"/>
              </a:rPr>
              <a:t>t/m 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nl-NL" sz="3600" dirty="0">
                <a:latin typeface="Berlin Sans FB" pitchFamily="34" charset="0"/>
              </a:rPr>
              <a:t>5 – 7 - 2019</a:t>
            </a:r>
          </a:p>
        </p:txBody>
      </p:sp>
      <p:pic>
        <p:nvPicPr>
          <p:cNvPr id="3076" name="Picture 9" descr="a rs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7388" y="504825"/>
            <a:ext cx="1144587" cy="763588"/>
          </a:xfrm>
        </p:spPr>
      </p:pic>
      <p:pic>
        <p:nvPicPr>
          <p:cNvPr id="3077" name="Picture 2" descr="F:\Formulieren rsg 2010 2011\Werkweek 2011 Londen\dubbeldekk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3860800"/>
            <a:ext cx="3240088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>
                <a:latin typeface="Berlin Sans FB" panose="020E0602020502020306" pitchFamily="34" charset="0"/>
              </a:rPr>
              <a:t>Toegang is voor eigen rekening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>
                <a:latin typeface="Berlin Sans FB" panose="020E0602020502020306" pitchFamily="34" charset="0"/>
              </a:rPr>
              <a:t>Keuzeformulier invullen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>
                <a:latin typeface="Berlin Sans FB" panose="020E0602020502020306" pitchFamily="34" charset="0"/>
              </a:rPr>
              <a:t>Inleveren met geld bij een van de begeleidende docenten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>
                <a:latin typeface="Berlin Sans FB" panose="020E0602020502020306" pitchFamily="34" charset="0"/>
              </a:rPr>
              <a:t>London Eye + rondvaart  </a:t>
            </a:r>
            <a:endParaRPr lang="nl-NL" sz="2400" dirty="0">
              <a:latin typeface="Berlin Sans FB" panose="020E0602020502020306" pitchFamily="34" charset="0"/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 err="1">
                <a:latin typeface="Berlin Sans FB" panose="020E0602020502020306" pitchFamily="34" charset="0"/>
                <a:sym typeface="Wingdings" panose="05000000000000000000" pitchFamily="2" charset="2"/>
              </a:rPr>
              <a:t>Emirates</a:t>
            </a:r>
            <a:r>
              <a:rPr lang="nl-NL" sz="2400" dirty="0">
                <a:latin typeface="Berlin Sans FB" panose="020E0602020502020306" pitchFamily="34" charset="0"/>
                <a:sym typeface="Wingdings" panose="05000000000000000000" pitchFamily="2" charset="2"/>
              </a:rPr>
              <a:t> stadium (Arsenal)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 err="1">
                <a:latin typeface="Berlin Sans FB" panose="020E0602020502020306" pitchFamily="34" charset="0"/>
                <a:sym typeface="Wingdings" panose="05000000000000000000" pitchFamily="2" charset="2"/>
              </a:rPr>
              <a:t>Covent</a:t>
            </a:r>
            <a:r>
              <a:rPr lang="nl-NL" sz="2400" dirty="0">
                <a:latin typeface="Berlin Sans FB" panose="020E0602020502020306" pitchFamily="34" charset="0"/>
                <a:sym typeface="Wingdings" panose="05000000000000000000" pitchFamily="2" charset="2"/>
              </a:rPr>
              <a:t> Garden  eigen besteding</a:t>
            </a:r>
            <a:endParaRPr lang="en-GB" sz="2400" dirty="0">
              <a:latin typeface="Berlin Sans FB" panose="020E0602020502020306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708025" y="274638"/>
            <a:ext cx="8435975" cy="1143000"/>
          </a:xfrm>
        </p:spPr>
        <p:txBody>
          <a:bodyPr/>
          <a:lstStyle/>
          <a:p>
            <a:r>
              <a:rPr lang="nl-NL" dirty="0"/>
              <a:t>     Toelichting keuzeprogramma </a:t>
            </a:r>
            <a:endParaRPr lang="en-GB" dirty="0"/>
          </a:p>
        </p:txBody>
      </p:sp>
      <p:pic>
        <p:nvPicPr>
          <p:cNvPr id="3" name="Picture 6" descr="a rs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65138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jaap-haasnoot.nl/wp-content/uploads/london-ey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062" y="4117537"/>
            <a:ext cx="2370362" cy="249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94732"/>
            <a:ext cx="4443986" cy="249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7659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>
                <a:latin typeface="Berlin Sans FB" pitchFamily="34" charset="0"/>
              </a:rPr>
              <a:t>Programma werkweek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nl-NL" sz="2400" u="sng" dirty="0">
                <a:latin typeface="Berlin Sans FB" pitchFamily="34" charset="0"/>
              </a:rPr>
              <a:t>Woensdag 3-7-2019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latin typeface="Berlin Sans FB" pitchFamily="34" charset="0"/>
              </a:rPr>
              <a:t>ontbijten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latin typeface="Berlin Sans FB" pitchFamily="34" charset="0"/>
              </a:rPr>
              <a:t>naar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oostelijk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deel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Londen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o.a</a:t>
            </a:r>
            <a:r>
              <a:rPr lang="en-US" sz="2400" dirty="0">
                <a:latin typeface="Berlin Sans FB" pitchFamily="34" charset="0"/>
              </a:rPr>
              <a:t>. </a:t>
            </a:r>
            <a:r>
              <a:rPr lang="en-US" sz="2400" dirty="0" smtClean="0">
                <a:latin typeface="Berlin Sans FB" pitchFamily="34" charset="0"/>
              </a:rPr>
              <a:t>Tower of London </a:t>
            </a:r>
            <a:r>
              <a:rPr lang="en-US" sz="2400" dirty="0" err="1" smtClean="0">
                <a:latin typeface="Berlin Sans FB" pitchFamily="34" charset="0"/>
              </a:rPr>
              <a:t>en</a:t>
            </a:r>
            <a:r>
              <a:rPr lang="en-US" sz="2400" dirty="0" smtClean="0">
                <a:latin typeface="Berlin Sans FB" pitchFamily="34" charset="0"/>
              </a:rPr>
              <a:t> de Tower Bridge</a:t>
            </a:r>
            <a:endParaRPr lang="nl-NL" sz="2400" dirty="0">
              <a:latin typeface="Berlin Sans FB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latin typeface="Berlin Sans FB" pitchFamily="34" charset="0"/>
              </a:rPr>
              <a:t>lunch op eigen kosten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latin typeface="Berlin Sans FB" pitchFamily="34" charset="0"/>
              </a:rPr>
              <a:t>wandeling richting </a:t>
            </a:r>
            <a:r>
              <a:rPr lang="nl-NL" sz="2400" dirty="0" smtClean="0">
                <a:latin typeface="Berlin Sans FB" pitchFamily="34" charset="0"/>
              </a:rPr>
              <a:t>St. Pauls </a:t>
            </a:r>
            <a:r>
              <a:rPr lang="nl-NL" sz="2400" dirty="0" err="1" smtClean="0">
                <a:latin typeface="Berlin Sans FB" pitchFamily="34" charset="0"/>
              </a:rPr>
              <a:t>Cathedral</a:t>
            </a:r>
            <a:r>
              <a:rPr lang="nl-NL" sz="2400" dirty="0" smtClean="0">
                <a:latin typeface="Berlin Sans FB" pitchFamily="34" charset="0"/>
              </a:rPr>
              <a:t> (bezoek)</a:t>
            </a:r>
            <a:endParaRPr lang="nl-NL" sz="2400" dirty="0">
              <a:latin typeface="Berlin Sans FB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Berlin Sans FB" pitchFamily="34" charset="0"/>
              </a:rPr>
              <a:t>diner in de </a:t>
            </a:r>
            <a:r>
              <a:rPr lang="en-US" sz="2400" dirty="0" err="1">
                <a:latin typeface="Berlin Sans FB" pitchFamily="34" charset="0"/>
              </a:rPr>
              <a:t>stad</a:t>
            </a:r>
            <a:endParaRPr lang="en-US" sz="2400" dirty="0">
              <a:latin typeface="Berlin Sans FB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Berlin Sans FB" pitchFamily="34" charset="0"/>
              </a:rPr>
              <a:t>Jack the Ripper Tour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nl-NL" sz="2400" dirty="0">
              <a:latin typeface="Berlin Sans FB" pitchFamily="34" charset="0"/>
            </a:endParaRPr>
          </a:p>
        </p:txBody>
      </p:sp>
      <p:pic>
        <p:nvPicPr>
          <p:cNvPr id="10244" name="Picture 4" descr="a rs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549275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Tijdelijke aanduiding voor inhoud 8" descr="london_tower_bridge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72312" y="1286185"/>
            <a:ext cx="2238585" cy="1524143"/>
          </a:xfrm>
        </p:spPr>
      </p:pic>
      <p:pic>
        <p:nvPicPr>
          <p:cNvPr id="10246" name="Tijdelijke aanduiding voor inhoud 7" descr="Jack_The_Ripper_Walking_Tour_77_91[1].jpg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656997" y="4958801"/>
            <a:ext cx="2469594" cy="1739652"/>
          </a:xfr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804" y="2871886"/>
            <a:ext cx="3424622" cy="192773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391" y="4861176"/>
            <a:ext cx="2784425" cy="191248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>
                <a:latin typeface="Berlin Sans FB" pitchFamily="34" charset="0"/>
              </a:rPr>
              <a:t>Programma werkweek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73238"/>
            <a:ext cx="4038600" cy="43227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nl-NL" sz="2400" u="sng" dirty="0">
              <a:latin typeface="Berlin Sans FB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nl-NL" sz="2400" u="sng" dirty="0">
                <a:latin typeface="Berlin Sans FB" pitchFamily="34" charset="0"/>
              </a:rPr>
              <a:t>Donderdag 4–7-2019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latin typeface="Berlin Sans FB" pitchFamily="34" charset="0"/>
              </a:rPr>
              <a:t>ontbijten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latin typeface="Berlin Sans FB" pitchFamily="34" charset="0"/>
              </a:rPr>
              <a:t>met de metro naar het </a:t>
            </a:r>
            <a:r>
              <a:rPr lang="nl-NL" sz="2400" dirty="0" err="1">
                <a:latin typeface="Berlin Sans FB" pitchFamily="34" charset="0"/>
              </a:rPr>
              <a:t>Science</a:t>
            </a:r>
            <a:r>
              <a:rPr lang="nl-NL" sz="2400" dirty="0">
                <a:latin typeface="Berlin Sans FB" pitchFamily="34" charset="0"/>
              </a:rPr>
              <a:t> Museum, Natural </a:t>
            </a:r>
            <a:r>
              <a:rPr lang="nl-NL" sz="2400" dirty="0" err="1">
                <a:latin typeface="Berlin Sans FB" pitchFamily="34" charset="0"/>
              </a:rPr>
              <a:t>History</a:t>
            </a:r>
            <a:r>
              <a:rPr lang="nl-NL" sz="2400" dirty="0">
                <a:latin typeface="Berlin Sans FB" pitchFamily="34" charset="0"/>
              </a:rPr>
              <a:t> museum en Victoria en Albert museum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latin typeface="Berlin Sans FB" pitchFamily="34" charset="0"/>
              </a:rPr>
              <a:t>lunch in </a:t>
            </a:r>
            <a:r>
              <a:rPr lang="nl-NL" sz="2400" dirty="0" err="1">
                <a:latin typeface="Berlin Sans FB" pitchFamily="34" charset="0"/>
              </a:rPr>
              <a:t>Hyde</a:t>
            </a:r>
            <a:r>
              <a:rPr lang="nl-NL" sz="2400" dirty="0">
                <a:latin typeface="Berlin Sans FB" pitchFamily="34" charset="0"/>
              </a:rPr>
              <a:t> Park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nl-NL" sz="2400" dirty="0">
              <a:latin typeface="Berlin Sans FB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nl-NL" sz="2400" dirty="0"/>
          </a:p>
        </p:txBody>
      </p:sp>
      <p:pic>
        <p:nvPicPr>
          <p:cNvPr id="11268" name="Picture 4" descr="a rs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549275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Tijdelijke aanduiding voor inhoud 9" descr="speakers_corner2.jpg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56570" y="1280515"/>
            <a:ext cx="1871662" cy="2495550"/>
          </a:xfrm>
        </p:spPr>
      </p:pic>
      <p:pic>
        <p:nvPicPr>
          <p:cNvPr id="11270" name="Tijdelijke aanduiding voor inhoud 8" descr="beanland-glenn-tyrannosauraus-rex-at-natural-history-museum-london-greater-london-england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30472" y="4149080"/>
            <a:ext cx="3469920" cy="2602895"/>
          </a:xfrm>
        </p:spPr>
      </p:pic>
      <p:pic>
        <p:nvPicPr>
          <p:cNvPr id="7" name="Tijdelijke aanduiding voor inhoud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1255620"/>
            <a:ext cx="2518091" cy="188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157192"/>
            <a:ext cx="2233067" cy="158713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nl-NL" dirty="0">
                <a:latin typeface="Berlin Sans FB" pitchFamily="34" charset="0"/>
              </a:rPr>
              <a:t>Programma</a:t>
            </a:r>
            <a:r>
              <a:rPr lang="nl-NL" sz="2800" dirty="0">
                <a:latin typeface="Berlin Sans FB" pitchFamily="34" charset="0"/>
              </a:rPr>
              <a:t> </a:t>
            </a:r>
            <a:r>
              <a:rPr lang="nl-NL" dirty="0">
                <a:latin typeface="Berlin Sans FB" pitchFamily="34" charset="0"/>
              </a:rPr>
              <a:t>werkweek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nl-NL" sz="2400" u="sng" dirty="0">
                <a:latin typeface="Berlin Sans FB" pitchFamily="34" charset="0"/>
              </a:rPr>
              <a:t>Vervolg donderdag </a:t>
            </a:r>
            <a:endParaRPr lang="nl-NL" sz="2400" dirty="0">
              <a:latin typeface="Berlin Sans FB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latin typeface="Berlin Sans FB" pitchFamily="34" charset="0"/>
              </a:rPr>
              <a:t>eventueel in </a:t>
            </a:r>
            <a:r>
              <a:rPr lang="nl-NL" sz="2400" dirty="0" err="1">
                <a:latin typeface="Berlin Sans FB" pitchFamily="34" charset="0"/>
              </a:rPr>
              <a:t>Harrods</a:t>
            </a:r>
            <a:r>
              <a:rPr lang="nl-NL" sz="2400" dirty="0">
                <a:latin typeface="Berlin Sans FB" pitchFamily="34" charset="0"/>
              </a:rPr>
              <a:t> kijken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2400" dirty="0" err="1">
                <a:latin typeface="Berlin Sans FB" pitchFamily="34" charset="0"/>
              </a:rPr>
              <a:t>Piccadilly</a:t>
            </a:r>
            <a:r>
              <a:rPr lang="nl-NL" sz="2400" dirty="0">
                <a:latin typeface="Berlin Sans FB" pitchFamily="34" charset="0"/>
              </a:rPr>
              <a:t> Circus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latin typeface="Berlin Sans FB" pitchFamily="34" charset="0"/>
              </a:rPr>
              <a:t>winkelen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latin typeface="Berlin Sans FB" pitchFamily="34" charset="0"/>
              </a:rPr>
              <a:t>op eigen kosten avondmaaltijd</a:t>
            </a:r>
          </a:p>
          <a:p>
            <a:pPr>
              <a:buFontTx/>
              <a:buChar char="-"/>
              <a:defRPr/>
            </a:pPr>
            <a:endParaRPr lang="nl-NL" dirty="0"/>
          </a:p>
        </p:txBody>
      </p:sp>
      <p:pic>
        <p:nvPicPr>
          <p:cNvPr id="12292" name="Tijdelijke aanduiding voor inhoud 11" descr="Harrods00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263" y="1341438"/>
            <a:ext cx="3252787" cy="2171700"/>
          </a:xfrm>
        </p:spPr>
      </p:pic>
      <p:sp>
        <p:nvSpPr>
          <p:cNvPr id="2" name="Tijdelijke aanduiding voor inhoud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718" y="3711576"/>
            <a:ext cx="4169256" cy="2781408"/>
          </a:xfr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265">
            <a:off x="522823" y="4394340"/>
            <a:ext cx="3403448" cy="212715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>
                <a:latin typeface="Berlin Sans FB" pitchFamily="34" charset="0"/>
              </a:rPr>
              <a:t>Programma werkweek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700213"/>
            <a:ext cx="3671887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nl-NL" sz="2400" u="sng" dirty="0">
                <a:latin typeface="Berlin Sans FB" pitchFamily="34" charset="0"/>
              </a:rPr>
              <a:t>Vrijdag 5-7-2019</a:t>
            </a:r>
            <a:endParaRPr lang="nl-NL" sz="2400" dirty="0">
              <a:latin typeface="Berlin Sans FB" pitchFamily="34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latin typeface="Berlin Sans FB" pitchFamily="34" charset="0"/>
              </a:rPr>
              <a:t>ontbijten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latin typeface="Berlin Sans FB" pitchFamily="34" charset="0"/>
              </a:rPr>
              <a:t>terugreis vanaf 9.00 uur</a:t>
            </a: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latin typeface="Berlin Sans FB" pitchFamily="34" charset="0"/>
              </a:rPr>
              <a:t>via Dover terug naar </a:t>
            </a:r>
            <a:r>
              <a:rPr lang="nl-NL" sz="2400" dirty="0" smtClean="0">
                <a:latin typeface="Berlin Sans FB" pitchFamily="34" charset="0"/>
              </a:rPr>
              <a:t>Calais </a:t>
            </a:r>
            <a:r>
              <a:rPr lang="nl-NL" sz="2400" dirty="0">
                <a:latin typeface="Berlin Sans FB" pitchFamily="34" charset="0"/>
              </a:rPr>
              <a:t>terugreis Ter Apel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latin typeface="Berlin Sans FB" pitchFamily="34" charset="0"/>
              </a:rPr>
              <a:t>onderweg stop voor warme maaltijd (eigen kosten)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latin typeface="Berlin Sans FB" pitchFamily="34" charset="0"/>
              </a:rPr>
              <a:t>aankomst ± 21.30 uur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nl-NL" sz="2400" dirty="0">
              <a:latin typeface="Berlin Sans FB" pitchFamily="34" charset="0"/>
            </a:endParaRPr>
          </a:p>
        </p:txBody>
      </p:sp>
      <p:pic>
        <p:nvPicPr>
          <p:cNvPr id="13316" name="Picture 4" descr="a rs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549275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Tijdelijke aanduiding voor inhoud 6" descr="Strait_of_Dover_map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56100" y="3176588"/>
            <a:ext cx="4213225" cy="3163887"/>
          </a:xfr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6" name="Rectangle 10"/>
          <p:cNvSpPr>
            <a:spLocks noGrp="1" noChangeArrowheads="1"/>
          </p:cNvSpPr>
          <p:nvPr>
            <p:ph type="title"/>
          </p:nvPr>
        </p:nvSpPr>
        <p:spPr>
          <a:xfrm>
            <a:off x="914400" y="3127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nl-NL" sz="3600" dirty="0">
                <a:latin typeface="Berlin Sans FB" pitchFamily="34" charset="0"/>
              </a:rPr>
              <a:t>Aandachtspunten voor ouders en leerlingen</a:t>
            </a:r>
          </a:p>
        </p:txBody>
      </p:sp>
      <p:sp>
        <p:nvSpPr>
          <p:cNvPr id="6554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51520" y="1550094"/>
            <a:ext cx="7776044" cy="4666097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nl-NL" sz="2400" dirty="0">
                <a:latin typeface="Berlin Sans FB" pitchFamily="34" charset="0"/>
              </a:rPr>
              <a:t>1.   </a:t>
            </a:r>
            <a:r>
              <a:rPr lang="nl-NL" sz="2400" u="sng" dirty="0">
                <a:latin typeface="Berlin Sans FB" pitchFamily="34" charset="0"/>
              </a:rPr>
              <a:t>Tijdsafspraken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latin typeface="Berlin Sans FB" pitchFamily="34" charset="0"/>
              </a:rPr>
              <a:t>Tijd is tijd! De bussen kunnen niet wachten, ze rijden precies op schema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nl-NL" sz="2400" dirty="0">
              <a:latin typeface="Berlin Sans FB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nl-NL" sz="2400" dirty="0">
                <a:latin typeface="Berlin Sans FB" pitchFamily="34" charset="0"/>
              </a:rPr>
              <a:t>2.  </a:t>
            </a:r>
            <a:r>
              <a:rPr lang="nl-NL" sz="2400" u="sng" dirty="0">
                <a:latin typeface="Berlin Sans FB" pitchFamily="34" charset="0"/>
              </a:rPr>
              <a:t>Mobiele telefoon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latin typeface="Berlin Sans FB" pitchFamily="34" charset="0"/>
              </a:rPr>
              <a:t>Mobiel bellen van Engeland naar NL is duur! Zorg voor voldoende beltegoed + opgeladen telefoon . Internet uitzetten!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latin typeface="Berlin Sans FB" pitchFamily="34" charset="0"/>
              </a:rPr>
              <a:t>Neem een stekkerblok mee voor opladen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nl-NL" sz="2400" dirty="0">
              <a:latin typeface="Berlin Sans FB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nl-NL" sz="2400" dirty="0">
                <a:latin typeface="Berlin Sans FB" pitchFamily="34" charset="0"/>
              </a:rPr>
              <a:t>3.   </a:t>
            </a:r>
            <a:r>
              <a:rPr lang="nl-NL" sz="2400" u="sng" dirty="0">
                <a:latin typeface="Berlin Sans FB" pitchFamily="34" charset="0"/>
              </a:rPr>
              <a:t>Wereldstekker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latin typeface="Berlin Sans FB" pitchFamily="34" charset="0"/>
              </a:rPr>
              <a:t> In Engeland zijn andere stopcontacten</a:t>
            </a:r>
            <a:endParaRPr lang="nl-NL" sz="2400" u="sng" dirty="0">
              <a:latin typeface="Berlin Sans FB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Char char="-"/>
              <a:defRPr/>
            </a:pPr>
            <a:endParaRPr lang="nl-NL" sz="2400" dirty="0">
              <a:latin typeface="Berlin Sans FB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nl-NL" sz="2400" dirty="0">
              <a:latin typeface="Berlin Sans FB" pitchFamily="34" charset="0"/>
            </a:endParaRPr>
          </a:p>
        </p:txBody>
      </p:sp>
      <p:pic>
        <p:nvPicPr>
          <p:cNvPr id="14340" name="Picture 12" descr="a rs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4969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E:\Formulieren rsg 2012 2013\werkweek 2013\engelse klok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420430"/>
            <a:ext cx="1639888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www.uploadarchief.net/files/download/engelse%2520stekk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45224"/>
            <a:ext cx="1422387" cy="106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913" y="692150"/>
            <a:ext cx="6840537" cy="725488"/>
          </a:xfrm>
        </p:spPr>
        <p:txBody>
          <a:bodyPr/>
          <a:lstStyle/>
          <a:p>
            <a:pPr>
              <a:defRPr/>
            </a:pPr>
            <a:r>
              <a:rPr lang="nl-NL" sz="3600" dirty="0">
                <a:latin typeface="Berlin Sans FB" pitchFamily="34" charset="0"/>
              </a:rPr>
              <a:t>    Aandachtspunten voor ouders en leerlingen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38250"/>
            <a:ext cx="8229600" cy="561975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nl-NL" sz="2400" dirty="0">
              <a:latin typeface="Berlin Sans FB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nl-NL" sz="2400" dirty="0">
                <a:latin typeface="Berlin Sans FB" pitchFamily="34" charset="0"/>
              </a:rPr>
              <a:t>4.  </a:t>
            </a:r>
            <a:r>
              <a:rPr lang="nl-NL" sz="2400" u="sng" dirty="0">
                <a:latin typeface="Berlin Sans FB" pitchFamily="34" charset="0"/>
              </a:rPr>
              <a:t>Geld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nl-NL" sz="2400" dirty="0" smtClean="0">
                <a:latin typeface="Berlin Sans FB" pitchFamily="34" charset="0"/>
              </a:rPr>
              <a:t>Engelse ponden zijn te halen bij de Grenswisselkantoren. Het is ook mogelijk om op de boot of in Londen te pinnen.  </a:t>
            </a:r>
            <a:endParaRPr lang="nl-NL" sz="2400" dirty="0">
              <a:latin typeface="Berlin Sans FB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nl-NL" sz="2400" dirty="0">
              <a:latin typeface="Berlin Sans FB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nl-NL" sz="2400" dirty="0">
                <a:latin typeface="Berlin Sans FB" pitchFamily="34" charset="0"/>
              </a:rPr>
              <a:t>5.</a:t>
            </a:r>
            <a:r>
              <a:rPr lang="nl-NL" dirty="0">
                <a:latin typeface="Berlin Sans FB" pitchFamily="34" charset="0"/>
              </a:rPr>
              <a:t> </a:t>
            </a:r>
            <a:r>
              <a:rPr lang="nl-NL" sz="2400" u="sng" dirty="0">
                <a:latin typeface="Berlin Sans FB" pitchFamily="34" charset="0"/>
              </a:rPr>
              <a:t>Kamerindeling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latin typeface="Berlin Sans FB" pitchFamily="34" charset="0"/>
              </a:rPr>
              <a:t>Mogen de leerlingen (zoveel mogelijk) zelf maken: jongens/jongens, meisjes/meisjes</a:t>
            </a:r>
          </a:p>
          <a:p>
            <a:pPr marL="609600" indent="-609600" eaLnBrk="1" hangingPunct="1">
              <a:lnSpc>
                <a:spcPct val="90000"/>
              </a:lnSpc>
              <a:buFontTx/>
              <a:buChar char="-"/>
              <a:defRPr/>
            </a:pPr>
            <a:endParaRPr lang="nl-NL" sz="2400" dirty="0">
              <a:latin typeface="Berlin Sans FB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nl-NL" sz="2400" dirty="0">
                <a:latin typeface="Berlin Sans FB" pitchFamily="34" charset="0"/>
              </a:rPr>
              <a:t>6.  </a:t>
            </a:r>
            <a:r>
              <a:rPr lang="nl-NL" sz="2400" u="sng" dirty="0">
                <a:latin typeface="Berlin Sans FB" pitchFamily="34" charset="0"/>
              </a:rPr>
              <a:t>Muziek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latin typeface="Berlin Sans FB" pitchFamily="34" charset="0"/>
              </a:rPr>
              <a:t>Geluidsdragers als </a:t>
            </a:r>
            <a:r>
              <a:rPr lang="nl-NL" sz="2400" dirty="0" err="1">
                <a:latin typeface="Berlin Sans FB" pitchFamily="34" charset="0"/>
              </a:rPr>
              <a:t>iPods</a:t>
            </a:r>
            <a:r>
              <a:rPr lang="nl-NL" sz="2400" dirty="0">
                <a:latin typeface="Berlin Sans FB" pitchFamily="34" charset="0"/>
              </a:rPr>
              <a:t> zijn toegestaan, radio’s en luidsprekers zijn verboden</a:t>
            </a:r>
          </a:p>
          <a:p>
            <a:pPr marL="609600" indent="-609600" eaLnBrk="1" hangingPunct="1">
              <a:lnSpc>
                <a:spcPct val="90000"/>
              </a:lnSpc>
              <a:buFontTx/>
              <a:buChar char="-"/>
              <a:defRPr/>
            </a:pPr>
            <a:endParaRPr lang="nl-NL" sz="2400" dirty="0">
              <a:latin typeface="Berlin Sans FB" pitchFamily="34" charset="0"/>
            </a:endParaRPr>
          </a:p>
          <a:p>
            <a:pPr>
              <a:defRPr/>
            </a:pPr>
            <a:endParaRPr lang="nl-NL" dirty="0"/>
          </a:p>
        </p:txBody>
      </p:sp>
      <p:pic>
        <p:nvPicPr>
          <p:cNvPr id="15364" name="Picture 12" descr="a rs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7625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 descr="E:\Formulieren rsg 2012 2013\werkweek 2013\iPo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9477" y="4509120"/>
            <a:ext cx="1285945" cy="1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492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nl-NL" sz="3600">
                <a:latin typeface="Berlin Sans FB" pitchFamily="34" charset="0"/>
              </a:rPr>
              <a:t>Aandachtspunten voor ouders en leerlingen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nl-NL" sz="2400" dirty="0">
              <a:latin typeface="Berlin Sans FB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nl-NL" sz="2400" dirty="0">
                <a:latin typeface="Berlin Sans FB" pitchFamily="34" charset="0"/>
              </a:rPr>
              <a:t>7.	</a:t>
            </a:r>
            <a:r>
              <a:rPr lang="nl-NL" sz="2400" u="sng" dirty="0">
                <a:latin typeface="Berlin Sans FB" pitchFamily="34" charset="0"/>
              </a:rPr>
              <a:t>Slapen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latin typeface="Berlin Sans FB" pitchFamily="34" charset="0"/>
              </a:rPr>
              <a:t>Eigen verantwoordelijkheid. Het is een zwaar programma dus zorg voor genoeg slaap</a:t>
            </a:r>
          </a:p>
          <a:p>
            <a:pPr eaLnBrk="1" hangingPunct="1">
              <a:buFontTx/>
              <a:buNone/>
              <a:defRPr/>
            </a:pPr>
            <a:endParaRPr lang="nl-NL" sz="2400" dirty="0">
              <a:latin typeface="Berlin Sans FB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nl-NL" sz="2400" dirty="0">
                <a:latin typeface="Berlin Sans FB" pitchFamily="34" charset="0"/>
              </a:rPr>
              <a:t>8.	</a:t>
            </a:r>
            <a:r>
              <a:rPr lang="nl-NL" sz="2400" u="sng" dirty="0">
                <a:latin typeface="Berlin Sans FB" pitchFamily="34" charset="0"/>
              </a:rPr>
              <a:t>Medicijngebruik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latin typeface="Berlin Sans FB" pitchFamily="34" charset="0"/>
              </a:rPr>
              <a:t>Op tijd doorgeven aan de begeleiders!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latin typeface="Berlin Sans FB" pitchFamily="34" charset="0"/>
              </a:rPr>
              <a:t>Meenemen: medicijnpaspoort (apotheek)</a:t>
            </a:r>
          </a:p>
          <a:p>
            <a:pPr eaLnBrk="1" hangingPunct="1">
              <a:buFontTx/>
              <a:buNone/>
              <a:defRPr/>
            </a:pPr>
            <a:endParaRPr lang="nl-NL" sz="2400" dirty="0">
              <a:latin typeface="Berlin Sans FB" pitchFamily="34" charset="0"/>
            </a:endParaRPr>
          </a:p>
        </p:txBody>
      </p:sp>
      <p:pic>
        <p:nvPicPr>
          <p:cNvPr id="16388" name="Picture 4" descr="a rs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549275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E:\Formulieren rsg 2012 2013\werkweek 2013\medicijn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725144"/>
            <a:ext cx="20574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492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nl-NL" sz="3600">
                <a:latin typeface="Berlin Sans FB" pitchFamily="34" charset="0"/>
              </a:rPr>
              <a:t>Aandachtspunten voor ouders en leerlingen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5688012" cy="42799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nl-NL" sz="2400" dirty="0">
                <a:latin typeface="Berlin Sans FB" pitchFamily="34" charset="0"/>
              </a:rPr>
              <a:t>9.	 </a:t>
            </a:r>
            <a:r>
              <a:rPr lang="nl-NL" sz="2400" u="sng" dirty="0">
                <a:latin typeface="Berlin Sans FB" pitchFamily="34" charset="0"/>
              </a:rPr>
              <a:t>Vegetarisch of ander dieet?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latin typeface="Berlin Sans FB" pitchFamily="34" charset="0"/>
              </a:rPr>
              <a:t>S.v.p. doorgeven aan de begeleiders!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nl-NL" sz="2400" dirty="0">
              <a:latin typeface="Berlin Sans FB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nl-NL" sz="2400" dirty="0">
                <a:latin typeface="Berlin Sans FB" pitchFamily="34" charset="0"/>
              </a:rPr>
              <a:t>10.	 </a:t>
            </a:r>
            <a:r>
              <a:rPr lang="nl-NL" sz="2400" u="sng" dirty="0">
                <a:latin typeface="Berlin Sans FB" pitchFamily="34" charset="0"/>
              </a:rPr>
              <a:t>Roken</a:t>
            </a:r>
            <a:endParaRPr lang="nl-NL" sz="2400" dirty="0">
              <a:latin typeface="Berlin Sans FB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latin typeface="Berlin Sans FB" pitchFamily="34" charset="0"/>
              </a:rPr>
              <a:t>Is tijdens de activiteiten niet toegestaan (schoolregels)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nl-NL" sz="2400" dirty="0">
              <a:latin typeface="Berlin Sans FB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nl-NL" sz="2400" dirty="0">
                <a:latin typeface="Berlin Sans FB" pitchFamily="34" charset="0"/>
              </a:rPr>
              <a:t>11.	 </a:t>
            </a:r>
            <a:r>
              <a:rPr lang="nl-NL" sz="2400" u="sng" dirty="0">
                <a:latin typeface="Berlin Sans FB" pitchFamily="34" charset="0"/>
              </a:rPr>
              <a:t>Drank- en drugsverbod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latin typeface="Berlin Sans FB" pitchFamily="34" charset="0"/>
              </a:rPr>
              <a:t>Tijdens de werkweek is het niet toegestaan om alcohol en/of drugs te gebruiken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nl-NL" sz="2400" u="sng" dirty="0">
              <a:latin typeface="Berlin Sans FB" pitchFamily="34" charset="0"/>
            </a:endParaRPr>
          </a:p>
        </p:txBody>
      </p:sp>
      <p:pic>
        <p:nvPicPr>
          <p:cNvPr id="17412" name="Picture 4" descr="a rs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549275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E:\Formulieren rsg 2012 2013\werkweek 2013\niet roken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4365625"/>
            <a:ext cx="266382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0883" y="3127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nl-NL" sz="3600" dirty="0">
                <a:latin typeface="Berlin Sans FB" pitchFamily="34" charset="0"/>
              </a:rPr>
              <a:t>Aandachtspunten voor ouders en leerlingen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75523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nl-NL" sz="2400" dirty="0">
                <a:latin typeface="Berlin Sans FB" pitchFamily="34" charset="0"/>
              </a:rPr>
              <a:t>12. </a:t>
            </a:r>
            <a:r>
              <a:rPr lang="nl-NL" sz="2400" u="sng" dirty="0">
                <a:latin typeface="Berlin Sans FB" pitchFamily="34" charset="0"/>
              </a:rPr>
              <a:t>Zorgpas, ID / Paspoort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latin typeface="Berlin Sans FB" pitchFamily="34" charset="0"/>
              </a:rPr>
              <a:t>Internationale zorgpas (in handbagage)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nl-NL" sz="2400" b="1" dirty="0">
                <a:solidFill>
                  <a:srgbClr val="FFFF00"/>
                </a:solidFill>
                <a:latin typeface="Berlin Sans FB" pitchFamily="34" charset="0"/>
              </a:rPr>
              <a:t>ID of paspoort meenemen (</a:t>
            </a:r>
            <a:r>
              <a:rPr lang="nl-NL" sz="2400" b="1" u="sng" dirty="0">
                <a:solidFill>
                  <a:srgbClr val="FFFF00"/>
                </a:solidFill>
                <a:latin typeface="Berlin Sans FB" pitchFamily="34" charset="0"/>
              </a:rPr>
              <a:t>in handbagage!!!</a:t>
            </a:r>
            <a:r>
              <a:rPr lang="nl-NL" sz="2400" b="1" dirty="0">
                <a:solidFill>
                  <a:srgbClr val="FFFF00"/>
                </a:solidFill>
                <a:latin typeface="Berlin Sans FB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latin typeface="Berlin Sans FB" pitchFamily="34" charset="0"/>
              </a:rPr>
              <a:t>Een kopie van beide documenten inleveren </a:t>
            </a:r>
            <a:r>
              <a:rPr lang="nl-NL" sz="2400" dirty="0" smtClean="0">
                <a:latin typeface="Berlin Sans FB" pitchFamily="34" charset="0"/>
              </a:rPr>
              <a:t>(op A-4)</a:t>
            </a:r>
            <a:endParaRPr lang="nl-NL" sz="2400" dirty="0">
              <a:latin typeface="Berlin Sans FB" pitchFamily="34" charset="0"/>
            </a:endParaRPr>
          </a:p>
          <a:p>
            <a:pPr eaLnBrk="1" hangingPunct="1">
              <a:buFontTx/>
              <a:buNone/>
              <a:defRPr/>
            </a:pPr>
            <a:endParaRPr lang="nl-NL" sz="2400" dirty="0">
              <a:latin typeface="Berlin Sans FB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nl-NL" sz="2400" dirty="0">
                <a:latin typeface="Berlin Sans FB" pitchFamily="34" charset="0"/>
              </a:rPr>
              <a:t>13. </a:t>
            </a:r>
            <a:r>
              <a:rPr lang="nl-NL" sz="2400" u="sng" dirty="0">
                <a:latin typeface="Berlin Sans FB" pitchFamily="34" charset="0"/>
              </a:rPr>
              <a:t>Kleding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latin typeface="Berlin Sans FB" pitchFamily="34" charset="0"/>
              </a:rPr>
              <a:t>Zorg voor goede wandelschoenen!</a:t>
            </a:r>
          </a:p>
          <a:p>
            <a:pPr eaLnBrk="1" hangingPunct="1">
              <a:buFontTx/>
              <a:buNone/>
              <a:defRPr/>
            </a:pPr>
            <a:endParaRPr lang="nl-NL" sz="2400" dirty="0">
              <a:latin typeface="Berlin Sans FB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nl-NL" sz="2400" dirty="0">
                <a:latin typeface="Berlin Sans FB" pitchFamily="34" charset="0"/>
              </a:rPr>
              <a:t>14. </a:t>
            </a:r>
            <a:r>
              <a:rPr lang="nl-NL" sz="2400" u="sng" dirty="0">
                <a:latin typeface="Berlin Sans FB" pitchFamily="34" charset="0"/>
              </a:rPr>
              <a:t>Extreem gedrag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latin typeface="Berlin Sans FB" pitchFamily="34" charset="0"/>
              </a:rPr>
              <a:t>Bijv.: diefstal, drank- en/of drugsgebruik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latin typeface="Berlin Sans FB" pitchFamily="34" charset="0"/>
              </a:rPr>
              <a:t>Directe thuisreis onder begeleiding op kosten van ouders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latin typeface="Berlin Sans FB" pitchFamily="34" charset="0"/>
              </a:rPr>
              <a:t>Eindverantwoordelijkheid ligt </a:t>
            </a:r>
            <a:r>
              <a:rPr lang="nl-NL" sz="2400" b="1" dirty="0">
                <a:latin typeface="Berlin Sans FB" pitchFamily="34" charset="0"/>
              </a:rPr>
              <a:t>altijd</a:t>
            </a:r>
            <a:r>
              <a:rPr lang="nl-NL" sz="2400" dirty="0">
                <a:latin typeface="Berlin Sans FB" pitchFamily="34" charset="0"/>
              </a:rPr>
              <a:t> bij de ouders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nl-NL" sz="2400" dirty="0">
              <a:latin typeface="Berlin Sans FB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nl-NL" sz="2400" dirty="0">
              <a:latin typeface="Berlin Sans FB" pitchFamily="34" charset="0"/>
            </a:endParaRPr>
          </a:p>
          <a:p>
            <a:pPr eaLnBrk="1" hangingPunct="1">
              <a:buFontTx/>
              <a:buChar char="-"/>
              <a:defRPr/>
            </a:pPr>
            <a:endParaRPr lang="nl-NL" sz="2400" u="sng" dirty="0">
              <a:latin typeface="Berlin Sans FB" pitchFamily="34" charset="0"/>
            </a:endParaRPr>
          </a:p>
        </p:txBody>
      </p:sp>
      <p:pic>
        <p:nvPicPr>
          <p:cNvPr id="18436" name="Picture 4" descr="a rs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00844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E:\Formulieren rsg 2012 2013\werkweek 2013\schoen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356992"/>
            <a:ext cx="2449513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>
                <a:latin typeface="Berlin Sans FB" pitchFamily="34" charset="0"/>
              </a:rPr>
              <a:t>Inhoud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819525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 smtClean="0">
                <a:latin typeface="Berlin Sans FB" pitchFamily="34" charset="0"/>
              </a:rPr>
              <a:t>Waar </a:t>
            </a:r>
            <a:r>
              <a:rPr lang="nl-NL" dirty="0">
                <a:latin typeface="Berlin Sans FB" pitchFamily="34" charset="0"/>
              </a:rPr>
              <a:t>gaat de reis </a:t>
            </a:r>
            <a:r>
              <a:rPr lang="nl-NL" dirty="0" smtClean="0">
                <a:latin typeface="Berlin Sans FB" pitchFamily="34" charset="0"/>
              </a:rPr>
              <a:t>naartoe?</a:t>
            </a:r>
          </a:p>
          <a:p>
            <a:pPr eaLnBrk="1" hangingPunct="1">
              <a:defRPr/>
            </a:pPr>
            <a:r>
              <a:rPr lang="nl-NL" dirty="0">
                <a:latin typeface="Berlin Sans FB" pitchFamily="34" charset="0"/>
              </a:rPr>
              <a:t>Begeleiding</a:t>
            </a:r>
          </a:p>
          <a:p>
            <a:pPr eaLnBrk="1" hangingPunct="1">
              <a:defRPr/>
            </a:pPr>
            <a:r>
              <a:rPr lang="nl-NL" dirty="0" smtClean="0">
                <a:latin typeface="Berlin Sans FB" pitchFamily="34" charset="0"/>
              </a:rPr>
              <a:t>Programma </a:t>
            </a:r>
            <a:r>
              <a:rPr lang="nl-NL" dirty="0">
                <a:latin typeface="Berlin Sans FB" pitchFamily="34" charset="0"/>
              </a:rPr>
              <a:t>werkweek</a:t>
            </a:r>
          </a:p>
          <a:p>
            <a:pPr eaLnBrk="1" hangingPunct="1">
              <a:defRPr/>
            </a:pPr>
            <a:r>
              <a:rPr lang="nl-NL" dirty="0">
                <a:latin typeface="Berlin Sans FB" pitchFamily="34" charset="0"/>
              </a:rPr>
              <a:t>Aandachtspunten voor ouders en leerlingen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nl-NL" dirty="0">
              <a:latin typeface="Berlin Sans FB" pitchFamily="34" charset="0"/>
            </a:endParaRPr>
          </a:p>
        </p:txBody>
      </p:sp>
      <p:pic>
        <p:nvPicPr>
          <p:cNvPr id="4100" name="Picture 4" descr="a rs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388" y="504825"/>
            <a:ext cx="1144587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z="3600" dirty="0">
                <a:latin typeface="Berlin Sans FB" pitchFamily="34" charset="0"/>
              </a:rPr>
              <a:t>	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7351"/>
            <a:ext cx="8229600" cy="4495800"/>
          </a:xfrm>
        </p:spPr>
        <p:txBody>
          <a:bodyPr/>
          <a:lstStyle/>
          <a:p>
            <a:pPr>
              <a:defRPr/>
            </a:pPr>
            <a:r>
              <a:rPr lang="nl-NL" sz="4400" dirty="0">
                <a:latin typeface="Berlin Sans FB" pitchFamily="34" charset="0"/>
              </a:rPr>
              <a:t>Bedankt voor </a:t>
            </a:r>
            <a:r>
              <a:rPr lang="nl-NL" sz="4400">
                <a:latin typeface="Berlin Sans FB" pitchFamily="34" charset="0"/>
              </a:rPr>
              <a:t>uw aandacht</a:t>
            </a:r>
            <a:endParaRPr lang="nl-NL" sz="4400" dirty="0">
              <a:latin typeface="Berlin Sans FB" pitchFamily="34" charset="0"/>
            </a:endParaRPr>
          </a:p>
          <a:p>
            <a:pPr>
              <a:defRPr/>
            </a:pPr>
            <a:r>
              <a:rPr lang="nl-NL" sz="4400" dirty="0">
                <a:latin typeface="Berlin Sans FB" pitchFamily="34" charset="0"/>
              </a:rPr>
              <a:t>Gelegenheid om vragen te stellen</a:t>
            </a:r>
          </a:p>
          <a:p>
            <a:pPr>
              <a:defRPr/>
            </a:pPr>
            <a:r>
              <a:rPr lang="nl-NL" sz="4400" dirty="0">
                <a:latin typeface="Berlin Sans FB" pitchFamily="34" charset="0"/>
              </a:rPr>
              <a:t>Inleveren verklaring akkoord afspraken werkweek</a:t>
            </a:r>
          </a:p>
        </p:txBody>
      </p:sp>
      <p:pic>
        <p:nvPicPr>
          <p:cNvPr id="19460" name="Picture 4" descr="a rs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z="3600" dirty="0">
                <a:latin typeface="Berlin Sans FB" pitchFamily="34" charset="0"/>
              </a:rPr>
              <a:t>    Waar gaat de reis naartoe?</a:t>
            </a:r>
            <a:br>
              <a:rPr lang="nl-NL" sz="3600" dirty="0">
                <a:latin typeface="Berlin Sans FB" pitchFamily="34" charset="0"/>
              </a:rPr>
            </a:br>
            <a:r>
              <a:rPr lang="nl-NL" sz="3600" dirty="0">
                <a:latin typeface="Berlin Sans FB" pitchFamily="34" charset="0"/>
              </a:rPr>
              <a:t>   </a:t>
            </a:r>
          </a:p>
        </p:txBody>
      </p:sp>
      <p:pic>
        <p:nvPicPr>
          <p:cNvPr id="6147" name="Picture 18" descr="a rs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76250"/>
            <a:ext cx="12969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 descr="File:London collag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981075"/>
            <a:ext cx="4176713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95288" y="1557338"/>
            <a:ext cx="8229600" cy="4495800"/>
          </a:xfrm>
        </p:spPr>
        <p:txBody>
          <a:bodyPr/>
          <a:lstStyle/>
          <a:p>
            <a:pPr>
              <a:defRPr/>
            </a:pPr>
            <a:endParaRPr lang="nl-NL" dirty="0"/>
          </a:p>
          <a:p>
            <a:pPr>
              <a:defRPr/>
            </a:pPr>
            <a:r>
              <a:rPr lang="nl-NL" sz="3600" dirty="0">
                <a:latin typeface="Berlin Sans FB" pitchFamily="34" charset="0"/>
              </a:rPr>
              <a:t>Londen</a:t>
            </a:r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buFont typeface="Wingdings" pitchFamily="2" charset="2"/>
              <a:buNone/>
              <a:defRPr/>
            </a:pPr>
            <a:endParaRPr lang="nl-NL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z="3600" dirty="0">
                <a:latin typeface="Berlin Sans FB" pitchFamily="34" charset="0"/>
              </a:rPr>
              <a:t>    Waar gaat de reis naar toe?</a:t>
            </a:r>
            <a:br>
              <a:rPr lang="nl-NL" sz="3600" dirty="0">
                <a:latin typeface="Berlin Sans FB" pitchFamily="34" charset="0"/>
              </a:rPr>
            </a:br>
            <a:r>
              <a:rPr lang="nl-NL" sz="3600" dirty="0">
                <a:latin typeface="Berlin Sans FB" pitchFamily="34" charset="0"/>
              </a:rPr>
              <a:t>   </a:t>
            </a:r>
          </a:p>
        </p:txBody>
      </p:sp>
      <p:pic>
        <p:nvPicPr>
          <p:cNvPr id="6147" name="Picture 18" descr="a rs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76250"/>
            <a:ext cx="12969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95288" y="1557338"/>
            <a:ext cx="8229600" cy="4495800"/>
          </a:xfrm>
        </p:spPr>
        <p:txBody>
          <a:bodyPr/>
          <a:lstStyle/>
          <a:p>
            <a:pPr>
              <a:defRPr/>
            </a:pPr>
            <a:endParaRPr lang="nl-NL" dirty="0"/>
          </a:p>
          <a:p>
            <a:pPr marL="0" indent="0">
              <a:buNone/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buFont typeface="Wingdings" pitchFamily="2" charset="2"/>
              <a:buNone/>
              <a:defRPr/>
            </a:pP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39" y="1523183"/>
            <a:ext cx="6293097" cy="500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8555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z="3600" dirty="0">
                <a:latin typeface="Berlin Sans FB" pitchFamily="34" charset="0"/>
              </a:rPr>
              <a:t>    Waar gaat de reis naar toe?</a:t>
            </a:r>
            <a:br>
              <a:rPr lang="nl-NL" sz="3600" dirty="0">
                <a:latin typeface="Berlin Sans FB" pitchFamily="34" charset="0"/>
              </a:rPr>
            </a:br>
            <a:r>
              <a:rPr lang="nl-NL" sz="3600" dirty="0">
                <a:latin typeface="Berlin Sans FB" pitchFamily="34" charset="0"/>
              </a:rPr>
              <a:t>   </a:t>
            </a:r>
          </a:p>
        </p:txBody>
      </p:sp>
      <p:pic>
        <p:nvPicPr>
          <p:cNvPr id="6147" name="Picture 18" descr="a rs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76250"/>
            <a:ext cx="12969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95288" y="1557338"/>
            <a:ext cx="8229600" cy="4495800"/>
          </a:xfrm>
        </p:spPr>
        <p:txBody>
          <a:bodyPr/>
          <a:lstStyle/>
          <a:p>
            <a:pPr>
              <a:defRPr/>
            </a:pPr>
            <a:endParaRPr lang="nl-NL" dirty="0"/>
          </a:p>
          <a:p>
            <a:pPr marL="0" indent="0">
              <a:buNone/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buFont typeface="Wingdings" pitchFamily="2" charset="2"/>
              <a:buNone/>
              <a:defRPr/>
            </a:pP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6" y="1417638"/>
            <a:ext cx="8064896" cy="519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7508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/>
                <a:latin typeface="Berlin Sans FB" pitchFamily="34" charset="0"/>
              </a:rPr>
              <a:t>Begeleiding</a:t>
            </a:r>
            <a:endParaRPr lang="nl-NL">
              <a:effectLst/>
              <a:latin typeface="Berlin Sans FB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6238" y="1989138"/>
            <a:ext cx="5770562" cy="4106862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>
                <a:latin typeface="Berlin Sans FB" pitchFamily="34" charset="0"/>
              </a:rPr>
              <a:t>1. Dhr. H. Dekker</a:t>
            </a:r>
          </a:p>
          <a:p>
            <a:pPr eaLnBrk="1" hangingPunct="1">
              <a:defRPr/>
            </a:pPr>
            <a:r>
              <a:rPr lang="nl-NL" dirty="0">
                <a:latin typeface="Berlin Sans FB" pitchFamily="34" charset="0"/>
              </a:rPr>
              <a:t>2. Mevr. Y. Hoeksema </a:t>
            </a:r>
          </a:p>
          <a:p>
            <a:pPr eaLnBrk="1" hangingPunct="1">
              <a:defRPr/>
            </a:pPr>
            <a:r>
              <a:rPr lang="nl-NL" dirty="0">
                <a:latin typeface="Berlin Sans FB" pitchFamily="34" charset="0"/>
              </a:rPr>
              <a:t>3. Mevr. M. Jonker</a:t>
            </a:r>
          </a:p>
          <a:p>
            <a:pPr eaLnBrk="1" hangingPunct="1">
              <a:defRPr/>
            </a:pPr>
            <a:r>
              <a:rPr lang="nl-NL" dirty="0">
                <a:latin typeface="Berlin Sans FB" pitchFamily="34" charset="0"/>
              </a:rPr>
              <a:t>4. Dhr. </a:t>
            </a:r>
            <a:r>
              <a:rPr lang="nl-NL" dirty="0" smtClean="0">
                <a:latin typeface="Berlin Sans FB" pitchFamily="34" charset="0"/>
              </a:rPr>
              <a:t>J. </a:t>
            </a:r>
            <a:r>
              <a:rPr lang="nl-NL" dirty="0" err="1" smtClean="0">
                <a:latin typeface="Berlin Sans FB" pitchFamily="34" charset="0"/>
              </a:rPr>
              <a:t>Neijenhuis</a:t>
            </a:r>
            <a:endParaRPr lang="nl-NL" dirty="0">
              <a:latin typeface="Berlin Sans FB" pitchFamily="34" charset="0"/>
            </a:endParaRPr>
          </a:p>
          <a:p>
            <a:pPr eaLnBrk="1" hangingPunct="1">
              <a:defRPr/>
            </a:pPr>
            <a:r>
              <a:rPr lang="nl-NL" dirty="0">
                <a:latin typeface="Berlin Sans FB" pitchFamily="34" charset="0"/>
              </a:rPr>
              <a:t>5. Dhr. G. Plat</a:t>
            </a:r>
          </a:p>
          <a:p>
            <a:pPr eaLnBrk="1" hangingPunct="1">
              <a:defRPr/>
            </a:pPr>
            <a:r>
              <a:rPr lang="nl-NL" dirty="0">
                <a:latin typeface="Berlin Sans FB" pitchFamily="34" charset="0"/>
              </a:rPr>
              <a:t>6. Dhr. D. Pol</a:t>
            </a:r>
          </a:p>
          <a:p>
            <a:pPr eaLnBrk="1" hangingPunct="1">
              <a:defRPr/>
            </a:pPr>
            <a:r>
              <a:rPr lang="nl-NL" dirty="0">
                <a:latin typeface="Berlin Sans FB" pitchFamily="34" charset="0"/>
              </a:rPr>
              <a:t>7. Mevr. M. Schierbeek</a:t>
            </a:r>
            <a:endParaRPr lang="nl-NL" dirty="0">
              <a:effectLst/>
            </a:endParaRPr>
          </a:p>
        </p:txBody>
      </p:sp>
      <p:pic>
        <p:nvPicPr>
          <p:cNvPr id="5124" name="Picture 12" descr="a rs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549275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>
                <a:latin typeface="Berlin Sans FB" pitchFamily="34" charset="0"/>
              </a:rPr>
              <a:t>  Programma Werkweek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28775"/>
            <a:ext cx="4619625" cy="44672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nl-NL" sz="2800" u="sng" dirty="0">
                <a:latin typeface="Berlin Sans FB" pitchFamily="34" charset="0"/>
              </a:rPr>
              <a:t>Maandag 1-7-2019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nl-NL" sz="2800" dirty="0" smtClean="0">
                <a:latin typeface="Berlin Sans FB" pitchFamily="34" charset="0"/>
              </a:rPr>
              <a:t>5.00 </a:t>
            </a:r>
            <a:r>
              <a:rPr lang="nl-NL" sz="2800" dirty="0">
                <a:latin typeface="Berlin Sans FB" pitchFamily="34" charset="0"/>
              </a:rPr>
              <a:t>uur: aanwezig school</a:t>
            </a: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Font typeface="Arial" panose="020B0604020202020204" pitchFamily="34" charset="0"/>
              <a:buChar char="•"/>
              <a:defRPr/>
            </a:pPr>
            <a:r>
              <a:rPr lang="nl-NL" sz="2800" dirty="0" smtClean="0">
                <a:latin typeface="Berlin Sans FB" pitchFamily="34" charset="0"/>
              </a:rPr>
              <a:t>5.15 </a:t>
            </a:r>
            <a:r>
              <a:rPr lang="nl-NL" sz="2800" dirty="0">
                <a:latin typeface="Berlin Sans FB" pitchFamily="34" charset="0"/>
              </a:rPr>
              <a:t>uur:  vertrek naar </a:t>
            </a:r>
            <a:r>
              <a:rPr lang="nl-NL" sz="2800" dirty="0" smtClean="0">
                <a:latin typeface="Berlin Sans FB" pitchFamily="34" charset="0"/>
              </a:rPr>
              <a:t>Calais </a:t>
            </a:r>
            <a:r>
              <a:rPr lang="nl-NL" sz="2800" dirty="0">
                <a:latin typeface="Berlin Sans FB" pitchFamily="34" charset="0"/>
              </a:rPr>
              <a:t>met de ferry naar Dover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nl-NL" sz="2800" dirty="0">
                <a:latin typeface="Berlin Sans FB" pitchFamily="34" charset="0"/>
              </a:rPr>
              <a:t>met de bus naar het hotel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nl-NL" sz="2800" dirty="0">
                <a:latin typeface="Berlin Sans FB" pitchFamily="34" charset="0"/>
              </a:rPr>
              <a:t>avondmaaltijd in centrum van Londen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nl-NL" sz="2800" dirty="0">
                <a:latin typeface="Berlin Sans FB" pitchFamily="34" charset="0"/>
              </a:rPr>
              <a:t>wandeling langs de </a:t>
            </a:r>
            <a:r>
              <a:rPr lang="nl-NL" sz="2800" dirty="0" err="1">
                <a:latin typeface="Berlin Sans FB" pitchFamily="34" charset="0"/>
              </a:rPr>
              <a:t>Thames</a:t>
            </a:r>
            <a:endParaRPr lang="nl-NL" sz="2800" dirty="0">
              <a:latin typeface="Berlin Sans FB" pitchFamily="34" charset="0"/>
            </a:endParaRPr>
          </a:p>
          <a:p>
            <a:pPr eaLnBrk="1" hangingPunct="1">
              <a:buFontTx/>
              <a:buChar char="-"/>
              <a:defRPr/>
            </a:pPr>
            <a:endParaRPr lang="nl-NL" sz="2800" dirty="0">
              <a:latin typeface="Berlin Sans FB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nl-NL" sz="2800" dirty="0"/>
          </a:p>
        </p:txBody>
      </p:sp>
      <p:pic>
        <p:nvPicPr>
          <p:cNvPr id="7172" name="Picture 4" descr="a rs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" y="549275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Tijdelijke aanduiding voor inhoud 6" descr="p&amp;o ferry dover to calais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64163" y="1557338"/>
            <a:ext cx="2736850" cy="2073275"/>
          </a:xfrm>
        </p:spPr>
      </p:pic>
      <p:pic>
        <p:nvPicPr>
          <p:cNvPr id="7174" name="Picture 7" descr="F:\werkweek\2012\foto's\DVD\IMG_02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4149725"/>
            <a:ext cx="1770063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sz="2800" dirty="0">
                <a:latin typeface="Berlin Sans FB" pitchFamily="34" charset="0"/>
              </a:rPr>
              <a:t>Crystal </a:t>
            </a:r>
            <a:r>
              <a:rPr lang="nl-NL" sz="2800" dirty="0" err="1">
                <a:latin typeface="Berlin Sans FB" pitchFamily="34" charset="0"/>
              </a:rPr>
              <a:t>Palace</a:t>
            </a:r>
            <a:endParaRPr lang="nl-NL" sz="2800" dirty="0">
              <a:latin typeface="Berlin Sans FB" pitchFamily="34" charset="0"/>
            </a:endParaRPr>
          </a:p>
        </p:txBody>
      </p:sp>
      <p:pic>
        <p:nvPicPr>
          <p:cNvPr id="8195" name="Picture 5" descr="E:\Formulieren rsg 2012 2013\werkweek 2013\chrystal palac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773238"/>
            <a:ext cx="4038600" cy="2746375"/>
          </a:xfrm>
          <a:noFill/>
        </p:spPr>
      </p:pic>
      <p:pic>
        <p:nvPicPr>
          <p:cNvPr id="8196" name="Tijdelijke aanduiding voor inhoud 7" descr="bedden hotel.bmp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3800" y="3416300"/>
            <a:ext cx="3455988" cy="2589213"/>
          </a:xfr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>
                <a:latin typeface="Berlin Sans FB" pitchFamily="34" charset="0"/>
              </a:rPr>
              <a:t>Programma werkweek</a:t>
            </a:r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5266928" cy="47545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nl-NL" sz="2400" u="sng" dirty="0">
                <a:latin typeface="Berlin Sans FB" pitchFamily="34" charset="0"/>
              </a:rPr>
              <a:t>Dinsdag 2-7-2019</a:t>
            </a:r>
            <a:r>
              <a:rPr lang="nl-NL" sz="2400" dirty="0">
                <a:latin typeface="Berlin Sans FB" pitchFamily="34" charset="0"/>
              </a:rPr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latin typeface="Berlin Sans FB" pitchFamily="34" charset="0"/>
              </a:rPr>
              <a:t>ontbijten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latin typeface="Berlin Sans FB" pitchFamily="34" charset="0"/>
              </a:rPr>
              <a:t>met de metro naar westelijk Londen o.a. </a:t>
            </a:r>
            <a:r>
              <a:rPr lang="nl-NL" sz="2400" dirty="0" err="1">
                <a:latin typeface="Berlin Sans FB" pitchFamily="34" charset="0"/>
              </a:rPr>
              <a:t>Trafalgar</a:t>
            </a:r>
            <a:r>
              <a:rPr lang="nl-NL" sz="2400" dirty="0">
                <a:latin typeface="Berlin Sans FB" pitchFamily="34" charset="0"/>
              </a:rPr>
              <a:t> Square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latin typeface="Berlin Sans FB" pitchFamily="34" charset="0"/>
              </a:rPr>
              <a:t>te voet naar </a:t>
            </a:r>
            <a:r>
              <a:rPr lang="nl-NL" sz="2400" dirty="0" err="1">
                <a:latin typeface="Berlin Sans FB" pitchFamily="34" charset="0"/>
              </a:rPr>
              <a:t>Buckingham</a:t>
            </a:r>
            <a:r>
              <a:rPr lang="nl-NL" sz="2400" dirty="0">
                <a:latin typeface="Berlin Sans FB" pitchFamily="34" charset="0"/>
              </a:rPr>
              <a:t> </a:t>
            </a:r>
            <a:r>
              <a:rPr lang="nl-NL" sz="2400" dirty="0" err="1">
                <a:latin typeface="Berlin Sans FB" pitchFamily="34" charset="0"/>
              </a:rPr>
              <a:t>Palace</a:t>
            </a:r>
            <a:endParaRPr lang="nl-NL" sz="2400" dirty="0">
              <a:latin typeface="Berlin Sans FB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latin typeface="Berlin Sans FB" pitchFamily="34" charset="0"/>
              </a:rPr>
              <a:t>Covent Garden (lunch)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latin typeface="Berlin Sans FB" pitchFamily="34" charset="0"/>
              </a:rPr>
              <a:t>keuzeprogramma :</a:t>
            </a:r>
          </a:p>
          <a:p>
            <a:pPr marL="0" indent="0" eaLnBrk="1" hangingPunct="1">
              <a:buNone/>
              <a:defRPr/>
            </a:pPr>
            <a:r>
              <a:rPr lang="nl-NL" sz="2400" dirty="0">
                <a:latin typeface="Berlin Sans FB" pitchFamily="34" charset="0"/>
              </a:rPr>
              <a:t>     London Eye, </a:t>
            </a:r>
            <a:r>
              <a:rPr lang="nl-NL" sz="2400" dirty="0" err="1">
                <a:latin typeface="Berlin Sans FB" pitchFamily="34" charset="0"/>
              </a:rPr>
              <a:t>Emirates</a:t>
            </a:r>
            <a:endParaRPr lang="nl-NL" sz="2400" dirty="0">
              <a:latin typeface="Berlin Sans FB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nl-NL" sz="2400" dirty="0">
                <a:latin typeface="Berlin Sans FB" pitchFamily="34" charset="0"/>
              </a:rPr>
              <a:t>     stadium (Arsenal) of </a:t>
            </a:r>
            <a:r>
              <a:rPr lang="nl-NL" sz="2400" dirty="0" err="1">
                <a:latin typeface="Berlin Sans FB" pitchFamily="34" charset="0"/>
              </a:rPr>
              <a:t>Covent</a:t>
            </a:r>
            <a:r>
              <a:rPr lang="nl-NL" sz="2400" dirty="0">
                <a:latin typeface="Berlin Sans FB" pitchFamily="34" charset="0"/>
              </a:rPr>
              <a:t> Garden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Berlin Sans FB" pitchFamily="34" charset="0"/>
              </a:rPr>
              <a:t>diner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latin typeface="Berlin Sans FB" pitchFamily="34" charset="0"/>
              </a:rPr>
              <a:t>met de </a:t>
            </a:r>
            <a:r>
              <a:rPr lang="nl-NL" sz="2400" dirty="0" err="1" smtClean="0">
                <a:latin typeface="Berlin Sans FB" pitchFamily="34" charset="0"/>
              </a:rPr>
              <a:t>Emirates</a:t>
            </a:r>
            <a:r>
              <a:rPr lang="nl-NL" sz="2400" dirty="0" smtClean="0">
                <a:latin typeface="Berlin Sans FB" pitchFamily="34" charset="0"/>
              </a:rPr>
              <a:t> kabelbaan </a:t>
            </a:r>
            <a:endParaRPr lang="nl-NL" sz="2400" dirty="0">
              <a:latin typeface="Berlin Sans FB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nl-NL" sz="2400" dirty="0"/>
          </a:p>
        </p:txBody>
      </p:sp>
      <p:pic>
        <p:nvPicPr>
          <p:cNvPr id="9220" name="Picture 6" descr="a rs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549275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Tijdelijke aanduiding voor inhoud 8" descr="Trafalgar-Square---London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78934" y="1196752"/>
            <a:ext cx="2317391" cy="1655638"/>
          </a:xfrm>
        </p:spPr>
      </p:pic>
      <p:pic>
        <p:nvPicPr>
          <p:cNvPr id="9222" name="Tijdelijke aanduiding voor inhoud 9" descr="buckinghampalacelonden.jpg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350447" y="3068960"/>
            <a:ext cx="2381781" cy="1587040"/>
          </a:xfrm>
        </p:spPr>
      </p:pic>
      <p:pic>
        <p:nvPicPr>
          <p:cNvPr id="1026" name="Picture 2" descr="Afbeeldingsresultaat voor kabelbaan lond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934" y="4869160"/>
            <a:ext cx="2353294" cy="161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Scheur">
  <a:themeElements>
    <a:clrScheme name="Scheur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cheu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cheur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eur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eur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eur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eur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eur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eur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eur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eur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850</TotalTime>
  <Words>550</Words>
  <Application>Microsoft Office PowerPoint</Application>
  <PresentationFormat>Diavoorstelling (4:3)</PresentationFormat>
  <Paragraphs>139</Paragraphs>
  <Slides>20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6" baseType="lpstr">
      <vt:lpstr>Arial</vt:lpstr>
      <vt:lpstr>Berlin Sans FB</vt:lpstr>
      <vt:lpstr>Calibri</vt:lpstr>
      <vt:lpstr>Tahoma</vt:lpstr>
      <vt:lpstr>Wingdings</vt:lpstr>
      <vt:lpstr>Scheur</vt:lpstr>
      <vt:lpstr>Werkweek Londen  3e klassen</vt:lpstr>
      <vt:lpstr>Inhoud</vt:lpstr>
      <vt:lpstr>    Waar gaat de reis naartoe?    </vt:lpstr>
      <vt:lpstr>    Waar gaat de reis naar toe?    </vt:lpstr>
      <vt:lpstr>    Waar gaat de reis naar toe?    </vt:lpstr>
      <vt:lpstr>Begeleiding</vt:lpstr>
      <vt:lpstr>  Programma Werkweek</vt:lpstr>
      <vt:lpstr>Crystal Palace</vt:lpstr>
      <vt:lpstr>Programma werkweek</vt:lpstr>
      <vt:lpstr>     Toelichting keuzeprogramma </vt:lpstr>
      <vt:lpstr>Programma werkweek</vt:lpstr>
      <vt:lpstr>Programma werkweek</vt:lpstr>
      <vt:lpstr>Programma werkweek</vt:lpstr>
      <vt:lpstr>Programma werkweek</vt:lpstr>
      <vt:lpstr>Aandachtspunten voor ouders en leerlingen</vt:lpstr>
      <vt:lpstr>    Aandachtspunten voor ouders en leerlingen</vt:lpstr>
      <vt:lpstr>Aandachtspunten voor ouders en leerlingen</vt:lpstr>
      <vt:lpstr>Aandachtspunten voor ouders en leerlingen</vt:lpstr>
      <vt:lpstr>Aandachtspunten voor ouders en leerlingen</vt:lpstr>
      <vt:lpstr> </vt:lpstr>
    </vt:vector>
  </TitlesOfParts>
  <Company>Thuis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Werkweek Tsjechie VMBO 3</dc:title>
  <dc:creator>Carin</dc:creator>
  <cp:lastModifiedBy>Ludwicki, R.</cp:lastModifiedBy>
  <cp:revision>155</cp:revision>
  <dcterms:created xsi:type="dcterms:W3CDTF">2006-03-06T18:25:07Z</dcterms:created>
  <dcterms:modified xsi:type="dcterms:W3CDTF">2019-06-11T17:59:53Z</dcterms:modified>
</cp:coreProperties>
</file>