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419" r:id="rId2"/>
    <p:sldId id="452" r:id="rId3"/>
    <p:sldId id="450" r:id="rId4"/>
    <p:sldId id="451" r:id="rId5"/>
    <p:sldId id="453" r:id="rId6"/>
    <p:sldId id="365" r:id="rId7"/>
    <p:sldId id="471" r:id="rId8"/>
    <p:sldId id="434" r:id="rId9"/>
    <p:sldId id="455" r:id="rId10"/>
    <p:sldId id="460" r:id="rId11"/>
    <p:sldId id="388" r:id="rId12"/>
    <p:sldId id="462" r:id="rId13"/>
    <p:sldId id="474" r:id="rId14"/>
    <p:sldId id="473" r:id="rId15"/>
    <p:sldId id="454" r:id="rId16"/>
    <p:sldId id="464" r:id="rId17"/>
    <p:sldId id="466" r:id="rId18"/>
    <p:sldId id="465" r:id="rId19"/>
    <p:sldId id="463" r:id="rId20"/>
    <p:sldId id="475" r:id="rId21"/>
    <p:sldId id="472" r:id="rId22"/>
    <p:sldId id="469" r:id="rId23"/>
    <p:sldId id="446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700"/>
    <a:srgbClr val="D00C2C"/>
    <a:srgbClr val="7A2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8E512-DC0D-4BDE-AE46-3E2B2FAAA254}" v="1" dt="2024-01-17T11:30:51.823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86405" autoAdjust="0"/>
  </p:normalViewPr>
  <p:slideViewPr>
    <p:cSldViewPr snapToGrid="0">
      <p:cViewPr varScale="1">
        <p:scale>
          <a:sx n="78" d="100"/>
          <a:sy n="78" d="100"/>
        </p:scale>
        <p:origin x="10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250" d="100"/>
          <a:sy n="250" d="100"/>
        </p:scale>
        <p:origin x="912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t, F." userId="bc0a0544-4003-4e61-9918-adcafcc2a5c2" providerId="ADAL" clId="{8088E512-DC0D-4BDE-AE46-3E2B2FAAA254}"/>
    <pc:docChg chg="addSld delSld modSld">
      <pc:chgData name="Schut, F." userId="bc0a0544-4003-4e61-9918-adcafcc2a5c2" providerId="ADAL" clId="{8088E512-DC0D-4BDE-AE46-3E2B2FAAA254}" dt="2024-01-17T11:30:51.823" v="3"/>
      <pc:docMkLst>
        <pc:docMk/>
      </pc:docMkLst>
      <pc:sldChg chg="del">
        <pc:chgData name="Schut, F." userId="bc0a0544-4003-4e61-9918-adcafcc2a5c2" providerId="ADAL" clId="{8088E512-DC0D-4BDE-AE46-3E2B2FAAA254}" dt="2024-01-17T11:30:36.540" v="0" actId="2696"/>
        <pc:sldMkLst>
          <pc:docMk/>
          <pc:sldMk cId="3190691069" sldId="435"/>
        </pc:sldMkLst>
      </pc:sldChg>
      <pc:sldChg chg="del">
        <pc:chgData name="Schut, F." userId="bc0a0544-4003-4e61-9918-adcafcc2a5c2" providerId="ADAL" clId="{8088E512-DC0D-4BDE-AE46-3E2B2FAAA254}" dt="2024-01-17T11:30:40.286" v="1" actId="2696"/>
        <pc:sldMkLst>
          <pc:docMk/>
          <pc:sldMk cId="1787030457" sldId="470"/>
        </pc:sldMkLst>
      </pc:sldChg>
      <pc:sldChg chg="add">
        <pc:chgData name="Schut, F." userId="bc0a0544-4003-4e61-9918-adcafcc2a5c2" providerId="ADAL" clId="{8088E512-DC0D-4BDE-AE46-3E2B2FAAA254}" dt="2024-01-17T11:30:51.823" v="3"/>
        <pc:sldMkLst>
          <pc:docMk/>
          <pc:sldMk cId="3515756128" sldId="472"/>
        </pc:sldMkLst>
      </pc:sldChg>
      <pc:sldChg chg="new">
        <pc:chgData name="Schut, F." userId="bc0a0544-4003-4e61-9918-adcafcc2a5c2" providerId="ADAL" clId="{8088E512-DC0D-4BDE-AE46-3E2B2FAAA254}" dt="2024-01-17T11:30:49.843" v="2" actId="680"/>
        <pc:sldMkLst>
          <pc:docMk/>
          <pc:sldMk cId="3695740624" sldId="47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1:22:07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7673 1925 24575,'-52'3'0,"-100"19"0,40-5 0,13-3 0,16-3 0,-85 2 0,75-12 0,-331-4 0,272-10 0,-51-1 0,108 13 0,-231 4 0,47 22 0,-62 3 0,238-23 0,-140 27 0,-24 1 0,-279 33 0,-101 4 0,600-70 0,0-2 0,0-2 0,0-2 0,-61-17 0,71 16 0,0 1 0,-1 1 0,0 3 0,0 0 0,-59 7 0,-183 41 0,245-39 0,-32 5 0,-123 4 0,-72-17 0,108-2 0,69-2 0,1-3 0,1-4 0,-103-29 0,89 16 0,-161-32 0,178 45 0,24 2 0,-82-2 0,118 10 0,0 0 0,0-2 0,0 0 0,0-1 0,-20-9 0,-10-1 0,28 6 0,1-1 0,1-1 0,-1 0 0,2-2 0,0 0 0,0-1 0,-18-19 0,10 5 0,1 0 0,1-3 0,-40-62 0,34 47 0,19 26 0,1-1 0,-16-42 0,18 40 0,0-3 0,2 0 0,1 0 0,1-1 0,-2-48 0,1 11 0,-2-26 0,6-112 0,3 115 0,-1 74 0,0 1 0,1-1 0,1 1 0,0-1 0,0 1 0,1 0 0,1 0 0,0 0 0,1 0 0,0 1 0,1-1 0,0 1 0,11-14 0,15-15 0,39-39 0,-57 66 0,0 0 0,1 1 0,0 1 0,27-16 0,26-18 0,-48 31 0,0 1 0,39-19 0,226-80 0,-221 94 0,1 3 0,1 3 0,0 3 0,0 3 0,1 2 0,125 11 0,-151-2 0,57 15 0,-62-12 0,1 0 0,50 2 0,-6-8 0,-1-4 0,85-14 0,-151 13 0,0 1 0,0 1 0,0 0 0,0 0 0,0 2 0,0 0 0,0 0 0,0 1 0,0 1 0,-1 0 0,19 8 0,-22-7 0,0-1 0,1 1 0,-1-2 0,0 1 0,1-1 0,0-1 0,-1 0 0,1-1 0,13 0 0,-3-3 0,1-1 0,0 0 0,31-12 0,291-116 0,-50 17 0,-218 90 0,152-30 0,-176 49 0,0 3 0,103 7 0,-37 0 0,-63 0 0,0 2 0,107 25 0,21 5 0,-165-34 0,227 24 0,-201-21 0,-1 2 0,53 16 0,3 1 0,316 49 0,-224-36 0,-17-3 0,-120-23 0,-1 3 0,85 34 0,-93-30 0,0-2 0,1-2 0,1-3 0,47 7 0,-85-17 0,0-1 0,-1 0 0,1-1 0,0 0 0,-1 0 0,1-1 0,-1 0 0,0 0 0,11-5 0,5-4 0,38-25 0,-44 25 0,1 0 0,0 1 0,33-12 0,2 9 0,0 2 0,0 3 0,95-2 0,-77 6 0,-29 1 0,73-5 0,131 8 0,-229 2 0,0 1 0,0 0 0,0 2 0,0 0 0,30 14 0,80 48 0,-111-57 0,29 18 0,31 16 0,-50-29 0,0 1 0,-1 1 0,42 35 0,-59-44 0,-1 1 0,0-1 0,-1 1 0,1 1 0,-2-1 0,1 1 0,-2 0 0,1 1 0,-1-1 0,-1 1 0,5 17 0,-3-5 0,-1 0 0,-2 0 0,0 0 0,-1 42 0,-1-41 0,0-1 0,2 1 0,0-1 0,2 1 0,0-1 0,2-1 0,0 1 0,20 40 0,-22-53 0,-2 1 0,1-1 0,-1 1 0,-1 0 0,0 0 0,0 0 0,-1 11 0,-3 84 0,0-44 0,3 9 0,-3 64 0,-1-122 0,1 0 0,-2-1 0,1 0 0,-2 0 0,-7 15 0,-5 15 0,15-37 0,0 0 0,-1 0 0,0 0 0,0 0 0,-1 0 0,0 0 0,1-1 0,-1 0 0,-1 0 0,1 0 0,-1 0 0,1 0 0,-1-1 0,0 0 0,-8 3 0,5-1 0,1-1 0,0 1 0,0 0 0,0 1 0,0-1 0,-6 9 0,2 0-1365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1:23:23.38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1274 962 24575,'-6'1'0,"1"0"0,0 0 0,0 0 0,0 0 0,0 1 0,0 0 0,0 0 0,0 0 0,0 0 0,1 1 0,-1 0 0,1 0 0,-6 6 0,-9 7 0,-26 32 0,19-20 0,-42 44 0,-106 100 0,146-149 0,-1-1 0,0-1 0,-42 21 0,63-38 0,-2-1 0,1 0 0,0 0 0,0-1 0,-1 0 0,-17 0 0,-62-3 0,45-1 0,34 2 0,1-1 0,0 0 0,0 0 0,0-1 0,1 0 0,-1-1 0,0 0 0,1 0 0,0-1 0,-1 0 0,-10-8 0,-2-3 0,2-2 0,-31-31 0,-15-13 0,-15-14 0,71 66 0,0-1 0,1 0 0,1-1 0,0 0 0,0 0 0,-7-17 0,-8-26 0,11 30 0,1 0 0,1-1 0,1 0 0,2 0 0,0-1 0,-4-51 0,8 32 0,2 0 0,3 0 0,1 0 0,2 0 0,2 1 0,16-51 0,-7 56 0,1 2 0,2 0 0,1 1 0,34-43 0,-50 72 0,9-10 0,0 0 0,2 1 0,0 1 0,0 0 0,2 1 0,-1 1 0,2 1 0,0 0 0,0 1 0,1 1 0,30-10 0,4-2 0,-41 15 0,1 1 0,0 1 0,1 0 0,-1 1 0,1 0 0,28-3 0,-18 6 0,0 1 0,1 1 0,-1 1 0,0 1 0,0 1 0,0 1 0,0 2 0,24 9 0,-31-8 0,0 2 0,-1 0 0,-1 0 0,0 1 0,16 15 0,7 4 0,-34-25 0,1 0 0,-1 0 0,0 0 0,5 9 0,-6-9 0,0 0 0,1 0 0,-1 0 0,1 0 0,10 7 0,10 2 0,-18-10 0,1 1 0,-1-1 0,0 1 0,0 0 0,-1 0 0,12 13 0,13 15 0,-26-28 0,0-1 0,0 2 0,0-1 0,-1 1 0,1-1 0,-1 1 0,-1 1 0,1-1 0,-1 0 0,0 1 0,-1 0 0,3 7 0,41 153 0,-36-131 0,-2 1 0,0-1 0,-3 1 0,2 65 0,-9 54-1365,2-134-5461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1:23:29.71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628 159 24575,'14'2'0,"0"1"0,0 0 0,-1 1 0,0 1 0,1 0 0,-2 1 0,22 12 0,192 117 0,-177-103 0,-33-23 0,0 0 0,-1 2 0,-1 0 0,27 26 0,-7 0 0,-3 2 0,44 68 0,-62-82 0,12 33 0,-1-2 0,-19-45 0,-1 1 0,-1-1 0,1 1 0,-2 0 0,0-1 0,1 22 0,-4 75 0,-1-48 0,1-35 0,-1-1 0,-1 1 0,-2-1 0,0 0 0,-1 0 0,-2-1 0,0 1 0,-1-2 0,-2 1 0,0-1 0,-1-1 0,-1 0 0,-2-1 0,1 0 0,-19 18 0,9-13 0,-96 102 0,99-108 0,-1-1 0,0-1 0,-2 0 0,-29 15 0,14-10 0,31-16 0,-1-1 0,0 0 0,-1 0 0,1-1 0,-1 0 0,1 0 0,-1-1 0,-1-1 0,1 0 0,-12 2 0,-3-3 0,0-1 0,0-1 0,0-1 0,-47-10 0,58 8 0,1 0 0,1-1 0,-1 0 0,1-1 0,0-1 0,0 0 0,0 0 0,1-1 0,0-1 0,-15-15 0,2 1 0,-50-37 0,62 48 0,0 0 0,1 0 0,0-1 0,1 0 0,1-1 0,0 0 0,-11-25 0,-12-17 0,-45-56 0,70 99 0,0 0 0,1-1 0,1 0 0,-7-28 0,-5-13 0,-3 3 0,-25-72 0,39 92 0,1 0 0,2 0 0,1 0 0,1-1 0,5-37 0,-2-10 0,-2 49 0,1 0 0,2 1 0,9-46 0,-8 57 0,1-4 0,0 0 0,1 0 0,2 1 0,0 0 0,1 0 0,21-35 0,-8 24 0,-1-1 0,17-40 0,-34 67 0,-1 1 0,1-1 0,0 1 0,1-1 0,0 1 0,0 1 0,0-1 0,1 1 0,-1 0 0,1 0 0,1 0 0,-1 1 0,1 0 0,-1 0 0,1 1 0,0 0 0,0 0 0,1 0 0,-1 1 0,1 0 0,-1 1 0,16-2 0,-7 2 0,0 1 0,0 0 0,0 2 0,0 0 0,0 0 0,0 1 0,0 1 0,-1 1 0,0 0 0,15 8 0,-22-9 0,0 1 0,0 0 0,0 0 0,-1 1 0,0 0 0,10 11 0,0 0 0,-8-10-135,0 0 0,0-1 0,0 0 1,19 7-1,-21-9-556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1:23:39.4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1091 1840 24575,'-31'15'0,"0"-1"0,-1-1 0,0-2 0,-68 13 0,19-11 0,-1-5 0,-103-1 0,151-7 0,3 1 0,1-2 0,-41-6 0,60 5 0,0-1 0,0 0 0,0-1 0,0 0 0,1-1 0,0 0 0,0 0 0,0-1 0,-17-14 0,11 5 0,1 0 0,0-1 0,1-1 0,0-1 0,2 0 0,0 0 0,-16-35 0,13 25 0,2 0 0,0-1 0,2 0 0,-9-39 0,10 28 0,3 0 0,1 0 0,-1-61 0,7 28 0,1-108 0,2 143 0,1-1 0,14-60 0,-8 70 0,0 1 0,29-53 0,-18 40 0,1 3 0,0 1 0,3 1 0,34-38 0,-24 30 0,32-51 0,-43 62 0,0 1 0,2 1 0,54-50 0,-4 5 0,-61 63 0,1 0 0,1 1 0,0 0 0,1 1 0,-1 2 0,37-15 0,-30 13 0,-15 7 0,0 1 0,1 1 0,0-1 0,-1 2 0,1-1 0,0 1 0,0 1 0,0 0 0,0 0 0,0 1 0,0 0 0,0 0 0,-1 2 0,1-1 0,10 5 0,-4-2 0,-1 1 0,0 1 0,0 1 0,-1 0 0,1 1 0,-2 1 0,1 0 0,13 14 0,18 12 0,-35-29 0,-1-1 0,-1 1 0,1 1 0,-1 0 0,9 11 0,78 98 0,-59-75 0,50 73 0,-52-60 0,64 108 0,-86-138 0,-2 0 0,12 39 0,-12-33 0,16 35 0,-22-55 0,0 0 0,0 0 0,-1 0 0,0 1 0,-1-1 0,1 19 0,-3 73 0,-2-58 0,0-29 0,0 0 0,-1-1 0,-1 1 0,0-1 0,-1 1 0,-12 24 0,-10 33 0,23-62 0,-1 10 0,0-1 0,-2 1 0,-1-1 0,0-1 0,-2 0 0,0 0 0,-17 23 0,6-16 0,-82 108 0,89-116-114,-2 0 1,0-1-1,-1-1 0,-1-1 0,0 0 1,-1-1-1,0-1 0,-1-1 0,-1-1 1,0-1-1,-39 14 0,43-19-6712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1:23:43.6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988 1685 24575,'-13'0'0,"-99"-5"0,100 4 0,0-1 0,-1-1 0,1 0 0,0-1 0,1 0 0,-23-12 0,-37-20 0,-117-40 0,156 64 0,-41-13 0,47 17 0,0-1 0,0-1 0,1-1 0,-40-24 0,47 23 0,6 5 0,1 0 0,0-1 0,0 0 0,1-1 0,0 0 0,1 0 0,0-1 0,0-1 0,-13-20 0,8 5 0,0-1 0,2-1 0,1 0 0,2 0 0,0-1 0,2 0 0,1-1 0,2 1 0,1-1 0,0-33 0,4 24 0,1 1 0,12-59 0,-9 73 0,2 1 0,0 0 0,2 1 0,0 0 0,16-27 0,21-22 0,101-119 0,-34 49 0,-69 88 0,-28 35 0,26-39 0,-39 53 0,0 0 0,0 1 0,1-1 0,-1 1 0,1 0 0,-1-1 0,1 2 0,0-1 0,0 0 0,0 1 0,1 0 0,7-4 0,7 0 0,37-8 0,-9 3 0,-31 6 0,0 2 0,1 0 0,-1 1 0,1 0 0,0 1 0,-1 1 0,28 3 0,-3 4 0,72 20 0,-91-19 0,-1 0 0,0 1 0,-1 1 0,0 1 0,19 13 0,87 72 0,-73-51 0,82 93 0,-117-115 0,-2 0 0,-1 2 0,23 48 0,-13-22 0,15 41 0,-17-35 0,-17-41 0,0 0 0,-2 0 0,0 0 0,-1 1 0,0-1 0,0 20 0,-5 105 0,-1-54 0,4-45 0,0-21 0,-1 0 0,0 1 0,-2-1 0,0 0 0,-2 0 0,-10 38 0,9-43 0,-1 1 0,-1-1 0,0-1 0,-1 1 0,-1-1 0,0-1 0,-1 0 0,0 0 0,-16 15 0,2-3 0,20-21 0,0 0 0,0 0 0,0-1 0,-1 0 0,0 0 0,0 0 0,0 0 0,-6 3 0,-62 20 0,59-23 0,0 0 0,0 1 0,1 1 0,0 0 0,0 1 0,-14 10 0,18-11 14,0 1-1,-1-1 0,0-1 0,0 0 1,0 0-1,-1-1 0,1 0 1,-18 4-1,5-5-384,0 0-1,1-1 1,-29-2 0,28-1-6455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1:24:30.61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24575,'806'0'0,"-799"0"-273,1 0 0,0 0 0,-1 1 0,10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1:24:45.977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1 24575,'961'0'0,"-914"5"-1365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1:24:54.740"/>
    </inkml:context>
    <inkml:brush xml:id="br0">
      <inkml:brushProperty name="width" value="0.35" units="cm"/>
      <inkml:brushProperty name="height" value="0.35" units="cm"/>
      <inkml:brushProperty name="color" value="#AB008B"/>
    </inkml:brush>
  </inkml:definitions>
  <inkml:trace contextRef="#ctx0" brushRef="#br0">1 1 24575,'16'0'0,"39"-1"0,1 3 0,77 12 0,-68 0 0,-33-6 0,0-2 0,1-1 0,37 1 0,-44-6 0,-1 1 0,1 1 0,38 9 0,-24-4 0,0-3 0,0-1 0,0-1 0,75-9 0,-105 6-105,0-1 0,-1 0 0,1 0 0,-1-1 0,0-1 0,0 1 0,0-2 0,0 1 0,-1-1 0,1 0 0,-1-1 0,8-7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4F893-915C-42F9-AC6F-77586E2F0704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A61DE-274D-4A69-AE03-E042885E91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54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Introductiedagen</a:t>
            </a:r>
            <a:r>
              <a:rPr lang="nl-NL" altLang="en-US" sz="900" u="sng">
                <a:latin typeface="Arial" panose="020B0604020202020204" pitchFamily="34" charset="0"/>
              </a:rPr>
              <a:t>:</a:t>
            </a:r>
            <a:r>
              <a:rPr lang="nl-NL" altLang="en-US" sz="90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Maandag: de school/ het gebouw verkennen dmv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Mentoren</a:t>
            </a:r>
            <a:r>
              <a:rPr lang="nl-NL" altLang="en-US" sz="90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VWO-plusklas: </a:t>
            </a:r>
            <a:r>
              <a:rPr lang="nl-NL" altLang="en-US" sz="90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LWOO-groep: </a:t>
            </a:r>
            <a:r>
              <a:rPr lang="nl-NL" altLang="en-US" sz="900">
                <a:latin typeface="Arial" panose="020B0604020202020204" pitchFamily="34" charset="0"/>
              </a:rPr>
              <a:t>vmbo-leerlingen (geplaatst in in TL,KBL BBL-klassen) met extra begeleiding. 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Lwoo-Lln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Ouderspreekavond</a:t>
            </a:r>
            <a:r>
              <a:rPr lang="nl-NL" altLang="en-US" sz="90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gesprek met vakdocent/mentor:november;rapport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Diverse activiteiten</a:t>
            </a:r>
            <a:r>
              <a:rPr lang="nl-NL" altLang="en-US" sz="90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7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Introductiedagen</a:t>
            </a:r>
            <a:r>
              <a:rPr lang="nl-NL" altLang="en-US" sz="900" u="sng">
                <a:latin typeface="Arial" panose="020B0604020202020204" pitchFamily="34" charset="0"/>
              </a:rPr>
              <a:t>:</a:t>
            </a:r>
            <a:r>
              <a:rPr lang="nl-NL" altLang="en-US" sz="90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Maandag: de school/ het gebouw verkennen dmv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Mentoren</a:t>
            </a:r>
            <a:r>
              <a:rPr lang="nl-NL" altLang="en-US" sz="90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VWO-plusklas: </a:t>
            </a:r>
            <a:r>
              <a:rPr lang="nl-NL" altLang="en-US" sz="90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LWOO-groep: </a:t>
            </a:r>
            <a:r>
              <a:rPr lang="nl-NL" altLang="en-US" sz="900">
                <a:latin typeface="Arial" panose="020B0604020202020204" pitchFamily="34" charset="0"/>
              </a:rPr>
              <a:t>vmbo-leerlingen (geplaatst in in TL,KBL BBL-klassen) met extra begeleiding. 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Lwoo-Lln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Ouderspreekavond</a:t>
            </a:r>
            <a:r>
              <a:rPr lang="nl-NL" altLang="en-US" sz="90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gesprek met vakdocent/mentor:november;rapport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Diverse activiteiten</a:t>
            </a:r>
            <a:r>
              <a:rPr lang="nl-NL" altLang="en-US" sz="90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47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Introductiedagen</a:t>
            </a:r>
            <a:r>
              <a:rPr lang="nl-NL" altLang="en-US" sz="900" u="sng">
                <a:latin typeface="Arial" panose="020B0604020202020204" pitchFamily="34" charset="0"/>
              </a:rPr>
              <a:t>:</a:t>
            </a:r>
            <a:r>
              <a:rPr lang="nl-NL" altLang="en-US" sz="90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Maandag: de school/ het gebouw verkennen dmv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Mentoren</a:t>
            </a:r>
            <a:r>
              <a:rPr lang="nl-NL" altLang="en-US" sz="90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VWO-plusklas: </a:t>
            </a:r>
            <a:r>
              <a:rPr lang="nl-NL" altLang="en-US" sz="90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LWOO-groep: </a:t>
            </a:r>
            <a:r>
              <a:rPr lang="nl-NL" altLang="en-US" sz="900">
                <a:latin typeface="Arial" panose="020B0604020202020204" pitchFamily="34" charset="0"/>
              </a:rPr>
              <a:t>vmbo-leerlingen (geplaatst in in TL,KBL BBL-klassen) met extra begeleiding. 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Lwoo-Lln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Ouderspreekavond</a:t>
            </a:r>
            <a:r>
              <a:rPr lang="nl-NL" altLang="en-US" sz="90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gesprek met vakdocent/mentor:november;rapport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Diverse activiteiten</a:t>
            </a:r>
            <a:r>
              <a:rPr lang="nl-NL" altLang="en-US" sz="90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58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Introductiedagen</a:t>
            </a:r>
            <a:r>
              <a:rPr lang="nl-NL" altLang="en-US" sz="900" u="sng">
                <a:latin typeface="Arial" panose="020B0604020202020204" pitchFamily="34" charset="0"/>
              </a:rPr>
              <a:t>:</a:t>
            </a:r>
            <a:r>
              <a:rPr lang="nl-NL" altLang="en-US" sz="90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Maandag: de school/ het gebouw verkennen dmv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Mentoren</a:t>
            </a:r>
            <a:r>
              <a:rPr lang="nl-NL" altLang="en-US" sz="90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VWO-plusklas: </a:t>
            </a:r>
            <a:r>
              <a:rPr lang="nl-NL" altLang="en-US" sz="90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LWOO-groep: </a:t>
            </a:r>
            <a:r>
              <a:rPr lang="nl-NL" altLang="en-US" sz="900">
                <a:latin typeface="Arial" panose="020B0604020202020204" pitchFamily="34" charset="0"/>
              </a:rPr>
              <a:t>vmbo-leerlingen (geplaatst in in TL,KBL BBL-klassen) met extra begeleiding. 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Lwoo-Lln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Ouderspreekavond</a:t>
            </a:r>
            <a:r>
              <a:rPr lang="nl-NL" altLang="en-US" sz="90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gesprek met vakdocent/mentor:november;rapport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Diverse activiteiten</a:t>
            </a:r>
            <a:r>
              <a:rPr lang="nl-NL" altLang="en-US" sz="90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Introductiedagen</a:t>
            </a:r>
            <a:r>
              <a:rPr lang="nl-NL" altLang="en-US" sz="900" u="sng">
                <a:latin typeface="Arial" panose="020B0604020202020204" pitchFamily="34" charset="0"/>
              </a:rPr>
              <a:t>:</a:t>
            </a:r>
            <a:r>
              <a:rPr lang="nl-NL" altLang="en-US" sz="90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Maandag: de school/ het gebouw verkennen dmv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Mentoren</a:t>
            </a:r>
            <a:r>
              <a:rPr lang="nl-NL" altLang="en-US" sz="90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VWO-plusklas: </a:t>
            </a:r>
            <a:r>
              <a:rPr lang="nl-NL" altLang="en-US" sz="90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LWOO-groep: </a:t>
            </a:r>
            <a:r>
              <a:rPr lang="nl-NL" altLang="en-US" sz="900">
                <a:latin typeface="Arial" panose="020B0604020202020204" pitchFamily="34" charset="0"/>
              </a:rPr>
              <a:t>vmbo-leerlingen (geplaatst in in TL,KBL BBL-klassen) met extra begeleiding. 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Lwoo-Lln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Ouderspreekavond</a:t>
            </a:r>
            <a:r>
              <a:rPr lang="nl-NL" altLang="en-US" sz="90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gesprek met vakdocent/mentor:november;rapport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Diverse activiteiten</a:t>
            </a:r>
            <a:r>
              <a:rPr lang="nl-NL" altLang="en-US" sz="90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75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Introductiedagen</a:t>
            </a:r>
            <a:r>
              <a:rPr lang="nl-NL" altLang="en-US" sz="900" u="sng">
                <a:latin typeface="Arial" panose="020B0604020202020204" pitchFamily="34" charset="0"/>
              </a:rPr>
              <a:t>:</a:t>
            </a:r>
            <a:r>
              <a:rPr lang="nl-NL" altLang="en-US" sz="90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Maandag: de school/ het gebouw verkennen dmv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Mentoren</a:t>
            </a:r>
            <a:r>
              <a:rPr lang="nl-NL" altLang="en-US" sz="90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VWO-plusklas: </a:t>
            </a:r>
            <a:r>
              <a:rPr lang="nl-NL" altLang="en-US" sz="90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LWOO-groep: </a:t>
            </a:r>
            <a:r>
              <a:rPr lang="nl-NL" altLang="en-US" sz="900">
                <a:latin typeface="Arial" panose="020B0604020202020204" pitchFamily="34" charset="0"/>
              </a:rPr>
              <a:t>vmbo-leerlingen (geplaatst in in TL,KBL BBL-klassen) met extra begeleiding. 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Lwoo-Lln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Ouderspreekavond</a:t>
            </a:r>
            <a:r>
              <a:rPr lang="nl-NL" altLang="en-US" sz="90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gesprek met vakdocent/mentor:november;rapport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Diverse activiteiten</a:t>
            </a:r>
            <a:r>
              <a:rPr lang="nl-NL" altLang="en-US" sz="90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73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Introductiedagen</a:t>
            </a:r>
            <a:r>
              <a:rPr lang="nl-NL" altLang="en-US" sz="900" u="sng">
                <a:latin typeface="Arial" panose="020B0604020202020204" pitchFamily="34" charset="0"/>
              </a:rPr>
              <a:t>:</a:t>
            </a:r>
            <a:r>
              <a:rPr lang="nl-NL" altLang="en-US" sz="90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Maandag: de school/ het gebouw verkennen dmv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Mentoren</a:t>
            </a:r>
            <a:r>
              <a:rPr lang="nl-NL" altLang="en-US" sz="90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VWO-plusklas: </a:t>
            </a:r>
            <a:r>
              <a:rPr lang="nl-NL" altLang="en-US" sz="90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LWOO-groep: </a:t>
            </a:r>
            <a:r>
              <a:rPr lang="nl-NL" altLang="en-US" sz="900">
                <a:latin typeface="Arial" panose="020B0604020202020204" pitchFamily="34" charset="0"/>
              </a:rPr>
              <a:t>vmbo-leerlingen (geplaatst in in TL,KBL BBL-klassen) met extra begeleiding. 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Lwoo-Lln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Ouderspreekavond</a:t>
            </a:r>
            <a:r>
              <a:rPr lang="nl-NL" altLang="en-US" sz="90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gesprek met vakdocent/mentor:november;rapport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Diverse activiteiten</a:t>
            </a:r>
            <a:r>
              <a:rPr lang="nl-NL" altLang="en-US" sz="90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3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Introductiedagen</a:t>
            </a:r>
            <a:r>
              <a:rPr lang="nl-NL" altLang="en-US" sz="900" u="sng">
                <a:latin typeface="Arial" panose="020B0604020202020204" pitchFamily="34" charset="0"/>
              </a:rPr>
              <a:t>:</a:t>
            </a:r>
            <a:r>
              <a:rPr lang="nl-NL" altLang="en-US" sz="90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Maandag: de school/ het gebouw verkennen dmv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Mentoren</a:t>
            </a:r>
            <a:r>
              <a:rPr lang="nl-NL" altLang="en-US" sz="90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VWO-plusklas: </a:t>
            </a:r>
            <a:r>
              <a:rPr lang="nl-NL" altLang="en-US" sz="90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LWOO-groep: </a:t>
            </a:r>
            <a:r>
              <a:rPr lang="nl-NL" altLang="en-US" sz="900">
                <a:latin typeface="Arial" panose="020B0604020202020204" pitchFamily="34" charset="0"/>
              </a:rPr>
              <a:t>vmbo-leerlingen (geplaatst in in TL,KBL BBL-klassen) met extra begeleiding. 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Lwoo-Lln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Ouderspreekavond</a:t>
            </a:r>
            <a:r>
              <a:rPr lang="nl-NL" altLang="en-US" sz="90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gesprek met vakdocent/mentor:november;rapport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Diverse activiteiten</a:t>
            </a:r>
            <a:r>
              <a:rPr lang="nl-NL" altLang="en-US" sz="90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0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Introductiedagen</a:t>
            </a:r>
            <a:r>
              <a:rPr lang="nl-NL" altLang="en-US" sz="900" u="sng">
                <a:latin typeface="Arial" panose="020B0604020202020204" pitchFamily="34" charset="0"/>
              </a:rPr>
              <a:t>:</a:t>
            </a:r>
            <a:r>
              <a:rPr lang="nl-NL" altLang="en-US" sz="90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Maandag: de school/ het gebouw verkennen dmv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Mentoren</a:t>
            </a:r>
            <a:r>
              <a:rPr lang="nl-NL" altLang="en-US" sz="90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VWO-plusklas: </a:t>
            </a:r>
            <a:r>
              <a:rPr lang="nl-NL" altLang="en-US" sz="90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LWOO-groep: </a:t>
            </a:r>
            <a:r>
              <a:rPr lang="nl-NL" altLang="en-US" sz="900">
                <a:latin typeface="Arial" panose="020B0604020202020204" pitchFamily="34" charset="0"/>
              </a:rPr>
              <a:t>vmbo-leerlingen (geplaatst in in TL,KBL BBL-klassen) met extra begeleiding. 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Lwoo-Lln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Ouderspreekavond</a:t>
            </a:r>
            <a:r>
              <a:rPr lang="nl-NL" altLang="en-US" sz="90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gesprek met vakdocent/mentor:november;rapport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Diverse activiteiten</a:t>
            </a:r>
            <a:r>
              <a:rPr lang="nl-NL" altLang="en-US" sz="90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89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Introductiedagen</a:t>
            </a:r>
            <a:r>
              <a:rPr lang="nl-NL" altLang="en-US" sz="900" u="sng">
                <a:latin typeface="Arial" panose="020B0604020202020204" pitchFamily="34" charset="0"/>
              </a:rPr>
              <a:t>:</a:t>
            </a:r>
            <a:r>
              <a:rPr lang="nl-NL" altLang="en-US" sz="90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Maandag: de school/ het gebouw verkennen dmv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Mentoren</a:t>
            </a:r>
            <a:r>
              <a:rPr lang="nl-NL" altLang="en-US" sz="90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VWO-plusklas: </a:t>
            </a:r>
            <a:r>
              <a:rPr lang="nl-NL" altLang="en-US" sz="90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LWOO-groep: </a:t>
            </a:r>
            <a:r>
              <a:rPr lang="nl-NL" altLang="en-US" sz="900">
                <a:latin typeface="Arial" panose="020B0604020202020204" pitchFamily="34" charset="0"/>
              </a:rPr>
              <a:t>vmbo-leerlingen (geplaatst in in TL,KBL BBL-klassen) met extra begeleiding. 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Lwoo-Lln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Ouderspreekavond</a:t>
            </a:r>
            <a:r>
              <a:rPr lang="nl-NL" altLang="en-US" sz="90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gesprek met vakdocent/mentor:november;rapport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Diverse activiteiten</a:t>
            </a:r>
            <a:r>
              <a:rPr lang="nl-NL" altLang="en-US" sz="90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57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Introductiedagen</a:t>
            </a:r>
            <a:r>
              <a:rPr lang="nl-NL" altLang="en-US" sz="900" u="sng">
                <a:latin typeface="Arial" panose="020B0604020202020204" pitchFamily="34" charset="0"/>
              </a:rPr>
              <a:t>:</a:t>
            </a:r>
            <a:r>
              <a:rPr lang="nl-NL" altLang="en-US" sz="90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Maandag: de school/ het gebouw verkennen dmv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Mentoren</a:t>
            </a:r>
            <a:r>
              <a:rPr lang="nl-NL" altLang="en-US" sz="90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VWO-plusklas: </a:t>
            </a:r>
            <a:r>
              <a:rPr lang="nl-NL" altLang="en-US" sz="90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LWOO-groep: </a:t>
            </a:r>
            <a:r>
              <a:rPr lang="nl-NL" altLang="en-US" sz="900">
                <a:latin typeface="Arial" panose="020B0604020202020204" pitchFamily="34" charset="0"/>
              </a:rPr>
              <a:t>vmbo-leerlingen (geplaatst in in TL,KBL BBL-klassen) met extra begeleiding. 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Lwoo-Lln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Ouderspreekavond</a:t>
            </a:r>
            <a:r>
              <a:rPr lang="nl-NL" altLang="en-US" sz="90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gesprek met vakdocent/mentor:november;rapport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Diverse activiteiten</a:t>
            </a:r>
            <a:r>
              <a:rPr lang="nl-NL" altLang="en-US" sz="90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4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nl-NL" altLang="en-US" sz="900" b="1" u="sng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76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Introductiedagen</a:t>
            </a:r>
            <a:r>
              <a:rPr lang="nl-NL" altLang="en-US" sz="900" u="sng">
                <a:latin typeface="Arial" panose="020B0604020202020204" pitchFamily="34" charset="0"/>
              </a:rPr>
              <a:t>:</a:t>
            </a:r>
            <a:r>
              <a:rPr lang="nl-NL" altLang="en-US" sz="90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Maandag: de school/ het gebouw verkennen dmv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Mentoren</a:t>
            </a:r>
            <a:r>
              <a:rPr lang="nl-NL" altLang="en-US" sz="90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VWO-plusklas: </a:t>
            </a:r>
            <a:r>
              <a:rPr lang="nl-NL" altLang="en-US" sz="90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LWOO-groep: </a:t>
            </a:r>
            <a:r>
              <a:rPr lang="nl-NL" altLang="en-US" sz="900">
                <a:latin typeface="Arial" panose="020B0604020202020204" pitchFamily="34" charset="0"/>
              </a:rPr>
              <a:t>vmbo-leerlingen (geplaatst in in TL,KBL BBL-klassen) met extra begeleiding. 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Lwoo-Lln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Ouderspreekavond</a:t>
            </a:r>
            <a:r>
              <a:rPr lang="nl-NL" altLang="en-US" sz="90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gesprek met vakdocent/mentor:november;rapport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Diverse activiteiten</a:t>
            </a:r>
            <a:r>
              <a:rPr lang="nl-NL" altLang="en-US" sz="90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1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Introductiedagen</a:t>
            </a:r>
            <a:r>
              <a:rPr lang="nl-NL" altLang="en-US" sz="900" u="sng">
                <a:latin typeface="Arial" panose="020B0604020202020204" pitchFamily="34" charset="0"/>
              </a:rPr>
              <a:t>:</a:t>
            </a:r>
            <a:r>
              <a:rPr lang="nl-NL" altLang="en-US" sz="90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Maandag: de school/ het gebouw verkennen dmv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Mentoren</a:t>
            </a:r>
            <a:r>
              <a:rPr lang="nl-NL" altLang="en-US" sz="90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VWO-plusklas: </a:t>
            </a:r>
            <a:r>
              <a:rPr lang="nl-NL" altLang="en-US" sz="90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LWOO-groep: </a:t>
            </a:r>
            <a:r>
              <a:rPr lang="nl-NL" altLang="en-US" sz="900">
                <a:latin typeface="Arial" panose="020B0604020202020204" pitchFamily="34" charset="0"/>
              </a:rPr>
              <a:t>vmbo-leerlingen (geplaatst in in TL,KBL BBL-klassen) met extra begeleiding. 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Lwoo-Lln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Ouderspreekavond</a:t>
            </a:r>
            <a:r>
              <a:rPr lang="nl-NL" altLang="en-US" sz="90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gesprek met vakdocent/mentor:november;rapport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Diverse activiteiten</a:t>
            </a:r>
            <a:r>
              <a:rPr lang="nl-NL" altLang="en-US" sz="90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6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Introductiedagen</a:t>
            </a:r>
            <a:r>
              <a:rPr lang="nl-NL" altLang="en-US" sz="900" u="sng">
                <a:latin typeface="Arial" panose="020B0604020202020204" pitchFamily="34" charset="0"/>
              </a:rPr>
              <a:t>:</a:t>
            </a:r>
            <a:r>
              <a:rPr lang="nl-NL" altLang="en-US" sz="90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Maandag: de school/ het gebouw verkennen dmv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Mentoren</a:t>
            </a:r>
            <a:r>
              <a:rPr lang="nl-NL" altLang="en-US" sz="90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VWO-plusklas: </a:t>
            </a:r>
            <a:r>
              <a:rPr lang="nl-NL" altLang="en-US" sz="90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LWOO-groep: </a:t>
            </a:r>
            <a:r>
              <a:rPr lang="nl-NL" altLang="en-US" sz="900">
                <a:latin typeface="Arial" panose="020B0604020202020204" pitchFamily="34" charset="0"/>
              </a:rPr>
              <a:t>vmbo-leerlingen (geplaatst in in TL,KBL BBL-klassen) met extra begeleiding. 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Lwoo-Lln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Ouderspreekavond</a:t>
            </a:r>
            <a:r>
              <a:rPr lang="nl-NL" altLang="en-US" sz="90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gesprek met vakdocent/mentor:november;rapport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Diverse activiteiten</a:t>
            </a:r>
            <a:r>
              <a:rPr lang="nl-NL" altLang="en-US" sz="90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Introductiedagen</a:t>
            </a:r>
            <a:r>
              <a:rPr lang="nl-NL" altLang="en-US" sz="900" u="sng">
                <a:latin typeface="Arial" panose="020B0604020202020204" pitchFamily="34" charset="0"/>
              </a:rPr>
              <a:t>:</a:t>
            </a:r>
            <a:r>
              <a:rPr lang="nl-NL" altLang="en-US" sz="90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Maandag: de school/ het gebouw verkennen dmv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Mentoren</a:t>
            </a:r>
            <a:r>
              <a:rPr lang="nl-NL" altLang="en-US" sz="90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VWO-plusklas: </a:t>
            </a:r>
            <a:r>
              <a:rPr lang="nl-NL" altLang="en-US" sz="90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LWOO-groep: </a:t>
            </a:r>
            <a:r>
              <a:rPr lang="nl-NL" altLang="en-US" sz="900">
                <a:latin typeface="Arial" panose="020B0604020202020204" pitchFamily="34" charset="0"/>
              </a:rPr>
              <a:t>vmbo-leerlingen (geplaatst in in TL,KBL BBL-klassen) met extra begeleiding. 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Lwoo-Lln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Ouderspreekavond</a:t>
            </a:r>
            <a:r>
              <a:rPr lang="nl-NL" altLang="en-US" sz="90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>
                <a:latin typeface="Arial" panose="020B0604020202020204" pitchFamily="34" charset="0"/>
              </a:rPr>
              <a:t>gesprek met vakdocent/mentor:november;rapport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>
                <a:latin typeface="Arial" panose="020B0604020202020204" pitchFamily="34" charset="0"/>
              </a:rPr>
              <a:t>Diverse activiteiten</a:t>
            </a:r>
            <a:r>
              <a:rPr lang="nl-NL" altLang="en-US" sz="90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75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Introductiedagen</a:t>
            </a:r>
            <a:r>
              <a:rPr lang="nl-NL" altLang="en-US" sz="900" u="sng" dirty="0">
                <a:latin typeface="Arial" panose="020B0604020202020204" pitchFamily="34" charset="0"/>
              </a:rPr>
              <a:t>:</a:t>
            </a:r>
            <a:r>
              <a:rPr lang="nl-NL" altLang="en-US" sz="900" dirty="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Maandag: de school/ het gebouw verkennen </a:t>
            </a:r>
            <a:r>
              <a:rPr lang="nl-NL" altLang="en-US" sz="900" dirty="0" err="1">
                <a:latin typeface="Arial" panose="020B0604020202020204" pitchFamily="34" charset="0"/>
              </a:rPr>
              <a:t>dmv</a:t>
            </a:r>
            <a:r>
              <a:rPr lang="nl-NL" altLang="en-US" sz="900" dirty="0">
                <a:latin typeface="Arial" panose="020B0604020202020204" pitchFamily="34" charset="0"/>
              </a:rPr>
              <a:t>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 dirty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 dirty="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 dirty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 dirty="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Mentoren</a:t>
            </a:r>
            <a:r>
              <a:rPr lang="nl-NL" altLang="en-US" sz="900" dirty="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VWO-plusklas: </a:t>
            </a:r>
            <a:r>
              <a:rPr lang="nl-NL" altLang="en-US" sz="900" dirty="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LWOO-groep: </a:t>
            </a:r>
            <a:r>
              <a:rPr lang="nl-NL" altLang="en-US" sz="900" dirty="0">
                <a:latin typeface="Arial" panose="020B0604020202020204" pitchFamily="34" charset="0"/>
              </a:rPr>
              <a:t>vmbo-leerlingen (geplaatst in </a:t>
            </a:r>
            <a:r>
              <a:rPr lang="nl-NL" altLang="en-US" sz="900" dirty="0" err="1">
                <a:latin typeface="Arial" panose="020B0604020202020204" pitchFamily="34" charset="0"/>
              </a:rPr>
              <a:t>in</a:t>
            </a:r>
            <a:r>
              <a:rPr lang="nl-NL" altLang="en-US" sz="900" dirty="0">
                <a:latin typeface="Arial" panose="020B0604020202020204" pitchFamily="34" charset="0"/>
              </a:rPr>
              <a:t> TL,KBL BBL-klassen) met extra begeleiding. </a:t>
            </a:r>
          </a:p>
          <a:p>
            <a:pPr marL="228600" indent="-228600" eaLnBrk="1" hangingPunct="1"/>
            <a:r>
              <a:rPr lang="nl-NL" altLang="en-US" sz="900" dirty="0" err="1">
                <a:latin typeface="Arial" panose="020B0604020202020204" pitchFamily="34" charset="0"/>
              </a:rPr>
              <a:t>Lwoo-Lln</a:t>
            </a:r>
            <a:r>
              <a:rPr lang="nl-NL" altLang="en-US" sz="900" dirty="0">
                <a:latin typeface="Arial" panose="020B0604020202020204" pitchFamily="34" charset="0"/>
              </a:rPr>
              <a:t>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Ouderspreekavond</a:t>
            </a:r>
            <a:r>
              <a:rPr lang="nl-NL" altLang="en-US" sz="900" dirty="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 dirty="0">
                <a:latin typeface="Arial" panose="020B0604020202020204" pitchFamily="34" charset="0"/>
              </a:rPr>
              <a:t>gesprek met vakdocent/</a:t>
            </a:r>
            <a:r>
              <a:rPr lang="nl-NL" altLang="en-US" sz="900" dirty="0" err="1">
                <a:latin typeface="Arial" panose="020B0604020202020204" pitchFamily="34" charset="0"/>
              </a:rPr>
              <a:t>mentor:november;rapport</a:t>
            </a:r>
            <a:r>
              <a:rPr lang="nl-NL" altLang="en-US" sz="900" dirty="0">
                <a:latin typeface="Arial" panose="020B0604020202020204" pitchFamily="34" charset="0"/>
              </a:rPr>
              <a:t>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Diverse activiteiten</a:t>
            </a:r>
            <a:r>
              <a:rPr lang="nl-NL" altLang="en-US" sz="900" dirty="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9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Introductiedagen</a:t>
            </a:r>
            <a:r>
              <a:rPr lang="nl-NL" altLang="en-US" sz="900" u="sng" dirty="0">
                <a:latin typeface="Arial" panose="020B0604020202020204" pitchFamily="34" charset="0"/>
              </a:rPr>
              <a:t>:</a:t>
            </a:r>
            <a:r>
              <a:rPr lang="nl-NL" altLang="en-US" sz="900" dirty="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Maandag: de school/ het gebouw verkennen </a:t>
            </a:r>
            <a:r>
              <a:rPr lang="nl-NL" altLang="en-US" sz="900" dirty="0" err="1">
                <a:latin typeface="Arial" panose="020B0604020202020204" pitchFamily="34" charset="0"/>
              </a:rPr>
              <a:t>dmv</a:t>
            </a:r>
            <a:r>
              <a:rPr lang="nl-NL" altLang="en-US" sz="900" dirty="0">
                <a:latin typeface="Arial" panose="020B0604020202020204" pitchFamily="34" charset="0"/>
              </a:rPr>
              <a:t>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 dirty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 dirty="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 dirty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 dirty="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Mentoren</a:t>
            </a:r>
            <a:r>
              <a:rPr lang="nl-NL" altLang="en-US" sz="900" dirty="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VWO-plusklas: </a:t>
            </a:r>
            <a:r>
              <a:rPr lang="nl-NL" altLang="en-US" sz="900" dirty="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LWOO-groep: </a:t>
            </a:r>
            <a:r>
              <a:rPr lang="nl-NL" altLang="en-US" sz="900" dirty="0">
                <a:latin typeface="Arial" panose="020B0604020202020204" pitchFamily="34" charset="0"/>
              </a:rPr>
              <a:t>vmbo-leerlingen (geplaatst in </a:t>
            </a:r>
            <a:r>
              <a:rPr lang="nl-NL" altLang="en-US" sz="900" dirty="0" err="1">
                <a:latin typeface="Arial" panose="020B0604020202020204" pitchFamily="34" charset="0"/>
              </a:rPr>
              <a:t>in</a:t>
            </a:r>
            <a:r>
              <a:rPr lang="nl-NL" altLang="en-US" sz="900" dirty="0">
                <a:latin typeface="Arial" panose="020B0604020202020204" pitchFamily="34" charset="0"/>
              </a:rPr>
              <a:t> TL,KBL BBL-klassen) met extra begeleiding. </a:t>
            </a:r>
          </a:p>
          <a:p>
            <a:pPr marL="228600" indent="-228600" eaLnBrk="1" hangingPunct="1"/>
            <a:r>
              <a:rPr lang="nl-NL" altLang="en-US" sz="900" dirty="0" err="1">
                <a:latin typeface="Arial" panose="020B0604020202020204" pitchFamily="34" charset="0"/>
              </a:rPr>
              <a:t>Lwoo-Lln</a:t>
            </a:r>
            <a:r>
              <a:rPr lang="nl-NL" altLang="en-US" sz="900" dirty="0">
                <a:latin typeface="Arial" panose="020B0604020202020204" pitchFamily="34" charset="0"/>
              </a:rPr>
              <a:t>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Ouderspreekavond</a:t>
            </a:r>
            <a:r>
              <a:rPr lang="nl-NL" altLang="en-US" sz="900" dirty="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 dirty="0">
                <a:latin typeface="Arial" panose="020B0604020202020204" pitchFamily="34" charset="0"/>
              </a:rPr>
              <a:t>gesprek met vakdocent/</a:t>
            </a:r>
            <a:r>
              <a:rPr lang="nl-NL" altLang="en-US" sz="900" dirty="0" err="1">
                <a:latin typeface="Arial" panose="020B0604020202020204" pitchFamily="34" charset="0"/>
              </a:rPr>
              <a:t>mentor:november;rapport</a:t>
            </a:r>
            <a:r>
              <a:rPr lang="nl-NL" altLang="en-US" sz="900" dirty="0">
                <a:latin typeface="Arial" panose="020B0604020202020204" pitchFamily="34" charset="0"/>
              </a:rPr>
              <a:t>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Diverse activiteiten</a:t>
            </a:r>
            <a:r>
              <a:rPr lang="nl-NL" altLang="en-US" sz="900" dirty="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38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Introductiedagen</a:t>
            </a:r>
            <a:r>
              <a:rPr lang="nl-NL" altLang="en-US" sz="900" u="sng" dirty="0">
                <a:latin typeface="Arial" panose="020B0604020202020204" pitchFamily="34" charset="0"/>
              </a:rPr>
              <a:t>:</a:t>
            </a:r>
            <a:r>
              <a:rPr lang="nl-NL" altLang="en-US" sz="900" dirty="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Maandag: de school/ het gebouw verkennen </a:t>
            </a:r>
            <a:r>
              <a:rPr lang="nl-NL" altLang="en-US" sz="900" dirty="0" err="1">
                <a:latin typeface="Arial" panose="020B0604020202020204" pitchFamily="34" charset="0"/>
              </a:rPr>
              <a:t>dmv</a:t>
            </a:r>
            <a:r>
              <a:rPr lang="nl-NL" altLang="en-US" sz="900" dirty="0">
                <a:latin typeface="Arial" panose="020B0604020202020204" pitchFamily="34" charset="0"/>
              </a:rPr>
              <a:t>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 dirty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 dirty="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 dirty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 dirty="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Mentoren</a:t>
            </a:r>
            <a:r>
              <a:rPr lang="nl-NL" altLang="en-US" sz="900" dirty="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VWO-plusklas: </a:t>
            </a:r>
            <a:r>
              <a:rPr lang="nl-NL" altLang="en-US" sz="900" dirty="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LWOO-groep: </a:t>
            </a:r>
            <a:r>
              <a:rPr lang="nl-NL" altLang="en-US" sz="900" dirty="0">
                <a:latin typeface="Arial" panose="020B0604020202020204" pitchFamily="34" charset="0"/>
              </a:rPr>
              <a:t>vmbo-leerlingen (geplaatst in </a:t>
            </a:r>
            <a:r>
              <a:rPr lang="nl-NL" altLang="en-US" sz="900" dirty="0" err="1">
                <a:latin typeface="Arial" panose="020B0604020202020204" pitchFamily="34" charset="0"/>
              </a:rPr>
              <a:t>in</a:t>
            </a:r>
            <a:r>
              <a:rPr lang="nl-NL" altLang="en-US" sz="900" dirty="0">
                <a:latin typeface="Arial" panose="020B0604020202020204" pitchFamily="34" charset="0"/>
              </a:rPr>
              <a:t> TL,KBL BBL-klassen) met extra begeleiding. </a:t>
            </a:r>
          </a:p>
          <a:p>
            <a:pPr marL="228600" indent="-228600" eaLnBrk="1" hangingPunct="1"/>
            <a:r>
              <a:rPr lang="nl-NL" altLang="en-US" sz="900" dirty="0" err="1">
                <a:latin typeface="Arial" panose="020B0604020202020204" pitchFamily="34" charset="0"/>
              </a:rPr>
              <a:t>Lwoo-Lln</a:t>
            </a:r>
            <a:r>
              <a:rPr lang="nl-NL" altLang="en-US" sz="900" dirty="0">
                <a:latin typeface="Arial" panose="020B0604020202020204" pitchFamily="34" charset="0"/>
              </a:rPr>
              <a:t>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Ouderspreekavond</a:t>
            </a:r>
            <a:r>
              <a:rPr lang="nl-NL" altLang="en-US" sz="900" dirty="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 dirty="0">
                <a:latin typeface="Arial" panose="020B0604020202020204" pitchFamily="34" charset="0"/>
              </a:rPr>
              <a:t>gesprek met vakdocent/</a:t>
            </a:r>
            <a:r>
              <a:rPr lang="nl-NL" altLang="en-US" sz="900" dirty="0" err="1">
                <a:latin typeface="Arial" panose="020B0604020202020204" pitchFamily="34" charset="0"/>
              </a:rPr>
              <a:t>mentor:november;rapport</a:t>
            </a:r>
            <a:r>
              <a:rPr lang="nl-NL" altLang="en-US" sz="900" dirty="0">
                <a:latin typeface="Arial" panose="020B0604020202020204" pitchFamily="34" charset="0"/>
              </a:rPr>
              <a:t>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Diverse activiteiten</a:t>
            </a:r>
            <a:r>
              <a:rPr lang="nl-NL" altLang="en-US" sz="900" dirty="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8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6E34D-782D-4EA1-A5AA-CB1BC6029FA2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938" y="4140200"/>
            <a:ext cx="6313487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Introductiedagen</a:t>
            </a:r>
            <a:r>
              <a:rPr lang="nl-NL" altLang="en-US" sz="900" u="sng" dirty="0">
                <a:latin typeface="Arial" panose="020B0604020202020204" pitchFamily="34" charset="0"/>
              </a:rPr>
              <a:t>:</a:t>
            </a:r>
            <a:r>
              <a:rPr lang="nl-NL" altLang="en-US" sz="900" dirty="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Maandag: de school/ het gebouw verkennen </a:t>
            </a:r>
            <a:r>
              <a:rPr lang="nl-NL" altLang="en-US" sz="900" dirty="0" err="1">
                <a:latin typeface="Arial" panose="020B0604020202020204" pitchFamily="34" charset="0"/>
              </a:rPr>
              <a:t>dmv</a:t>
            </a:r>
            <a:r>
              <a:rPr lang="nl-NL" altLang="en-US" sz="900" dirty="0">
                <a:latin typeface="Arial" panose="020B0604020202020204" pitchFamily="34" charset="0"/>
              </a:rPr>
              <a:t> spel, de leerlingen krijgen de boeken en de werkboeken mee + Cursus boekkaften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Dinsdag:	 ‘s morgens Ter Apel ontdekken ( Bibliotheek, Klooster, sporthal en sportvelden) 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Woensdag: oefenlessen om alvast te wennen aan het “verhuizen” na een les (ander lokaal) , instructies o.a. over het lesrooster door de mentor</a:t>
            </a:r>
          </a:p>
          <a:p>
            <a:pPr marL="228600" indent="-228600" eaLnBrk="1" hangingPunct="1"/>
            <a:endParaRPr lang="nl-NL" altLang="en-US" sz="900" dirty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 dirty="0">
                <a:latin typeface="Arial" panose="020B0604020202020204" pitchFamily="34" charset="0"/>
              </a:rPr>
              <a:t>Gewenningsperiode ; gebouw, docenten medeleerlingen, toetsen enz.</a:t>
            </a:r>
          </a:p>
          <a:p>
            <a:pPr marL="228600" indent="-228600" eaLnBrk="1" hangingPunct="1"/>
            <a:endParaRPr lang="nl-NL" altLang="en-US" sz="900" dirty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nl-NL" altLang="en-US" sz="900" dirty="0">
                <a:latin typeface="Arial" panose="020B0604020202020204" pitchFamily="34" charset="0"/>
              </a:rPr>
              <a:t>ouders krijgen een uitnodiging voor een ouderavond voor uitleg over de gang van zaken het eerste jaar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Indicatie prestaties en welbevinden</a:t>
            </a:r>
          </a:p>
          <a:p>
            <a:pPr marL="228600" indent="-228600" eaLnBrk="1" hangingPunct="1">
              <a:buFontTx/>
              <a:buChar char="•"/>
            </a:pPr>
            <a:r>
              <a:rPr lang="nl-NL" altLang="en-US" sz="900" dirty="0">
                <a:latin typeface="Arial" panose="020B0604020202020204" pitchFamily="34" charset="0"/>
              </a:rPr>
              <a:t>Indeling studiebegeleiding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Mentoren</a:t>
            </a:r>
            <a:r>
              <a:rPr lang="nl-NL" altLang="en-US" sz="900" dirty="0">
                <a:latin typeface="Arial" panose="020B0604020202020204" pitchFamily="34" charset="0"/>
              </a:rPr>
              <a:t>: eerste aanspreekpunt van leerlingen en ouders bij problemen/ houdt ontwikkeling/vorderingen van leerling in de gaten.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VWO-plusklas: </a:t>
            </a:r>
            <a:r>
              <a:rPr lang="nl-NL" altLang="en-US" sz="900" dirty="0">
                <a:latin typeface="Arial" panose="020B0604020202020204" pitchFamily="34" charset="0"/>
              </a:rPr>
              <a:t>vwo-leerlingen die iets extra’s aan kunnen: wetenschappelijk onderzoek, Latijn en filosofie 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LWOO-groep: </a:t>
            </a:r>
            <a:r>
              <a:rPr lang="nl-NL" altLang="en-US" sz="900" dirty="0">
                <a:latin typeface="Arial" panose="020B0604020202020204" pitchFamily="34" charset="0"/>
              </a:rPr>
              <a:t>vmbo-leerlingen (geplaatst in </a:t>
            </a:r>
            <a:r>
              <a:rPr lang="nl-NL" altLang="en-US" sz="900" dirty="0" err="1">
                <a:latin typeface="Arial" panose="020B0604020202020204" pitchFamily="34" charset="0"/>
              </a:rPr>
              <a:t>in</a:t>
            </a:r>
            <a:r>
              <a:rPr lang="nl-NL" altLang="en-US" sz="900" dirty="0">
                <a:latin typeface="Arial" panose="020B0604020202020204" pitchFamily="34" charset="0"/>
              </a:rPr>
              <a:t> TL,KBL BBL-klassen) met extra begeleiding. </a:t>
            </a:r>
          </a:p>
          <a:p>
            <a:pPr marL="228600" indent="-228600" eaLnBrk="1" hangingPunct="1"/>
            <a:r>
              <a:rPr lang="nl-NL" altLang="en-US" sz="900" dirty="0" err="1">
                <a:latin typeface="Arial" panose="020B0604020202020204" pitchFamily="34" charset="0"/>
              </a:rPr>
              <a:t>Lwoo-Lln</a:t>
            </a:r>
            <a:r>
              <a:rPr lang="nl-NL" altLang="en-US" sz="900" dirty="0">
                <a:latin typeface="Arial" panose="020B0604020202020204" pitchFamily="34" charset="0"/>
              </a:rPr>
              <a:t> per 2001; officieel licentie per 2006; meer info in een van de volgende dia’s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Ouderspreekavond</a:t>
            </a:r>
            <a:r>
              <a:rPr lang="nl-NL" altLang="en-US" sz="900" dirty="0">
                <a:latin typeface="Arial" panose="020B0604020202020204" pitchFamily="34" charset="0"/>
              </a:rPr>
              <a:t>: met mentor-  contact is het hele jaar door altijd mogelijk</a:t>
            </a:r>
          </a:p>
          <a:p>
            <a:pPr marL="228600" indent="-228600" eaLnBrk="1" hangingPunct="1"/>
            <a:r>
              <a:rPr lang="nl-NL" altLang="en-US" sz="900" dirty="0">
                <a:latin typeface="Arial" panose="020B0604020202020204" pitchFamily="34" charset="0"/>
              </a:rPr>
              <a:t>gesprek met vakdocent/</a:t>
            </a:r>
            <a:r>
              <a:rPr lang="nl-NL" altLang="en-US" sz="900" dirty="0" err="1">
                <a:latin typeface="Arial" panose="020B0604020202020204" pitchFamily="34" charset="0"/>
              </a:rPr>
              <a:t>mentor:november;rapport</a:t>
            </a:r>
            <a:r>
              <a:rPr lang="nl-NL" altLang="en-US" sz="900" dirty="0">
                <a:latin typeface="Arial" panose="020B0604020202020204" pitchFamily="34" charset="0"/>
              </a:rPr>
              <a:t> 1-, januari-rapport 2, april/mei rapport 3, eindrapport</a:t>
            </a:r>
          </a:p>
          <a:p>
            <a:pPr marL="228600" indent="-228600" eaLnBrk="1" hangingPunct="1"/>
            <a:r>
              <a:rPr lang="nl-NL" altLang="en-US" sz="900" b="1" u="sng" dirty="0">
                <a:latin typeface="Arial" panose="020B0604020202020204" pitchFamily="34" charset="0"/>
              </a:rPr>
              <a:t>Diverse activiteiten</a:t>
            </a:r>
            <a:r>
              <a:rPr lang="nl-NL" altLang="en-US" sz="900" dirty="0">
                <a:latin typeface="Arial" panose="020B0604020202020204" pitchFamily="34" charset="0"/>
              </a:rPr>
              <a:t>: introductiedagen; bezoek openbare bib., 2 discofeesten met thema’s, vuurwerkproject, verkeersmarkt, kerstafsluiting, extra sportdagen, waterspeltakel, project roken en project drank.</a:t>
            </a:r>
            <a:endParaRPr lang="nl-NL" altLang="en-US" sz="900" b="1" u="sng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4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2EBE-D95E-4BAA-BC14-D0A2EF74D34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8516-7CF5-4D79-8CF9-82A39656F2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3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2EBE-D95E-4BAA-BC14-D0A2EF74D34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8516-7CF5-4D79-8CF9-82A39656F2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1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2EBE-D95E-4BAA-BC14-D0A2EF74D34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8516-7CF5-4D79-8CF9-82A39656F2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20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AF487-811A-4F57-8670-959E1ED9F9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2EBE-D95E-4BAA-BC14-D0A2EF74D34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8516-7CF5-4D79-8CF9-82A39656F2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9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2EBE-D95E-4BAA-BC14-D0A2EF74D34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8516-7CF5-4D79-8CF9-82A39656F2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2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2EBE-D95E-4BAA-BC14-D0A2EF74D34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8516-7CF5-4D79-8CF9-82A39656F2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2EBE-D95E-4BAA-BC14-D0A2EF74D34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8516-7CF5-4D79-8CF9-82A39656F2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8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2EBE-D95E-4BAA-BC14-D0A2EF74D34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8516-7CF5-4D79-8CF9-82A39656F2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0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2EBE-D95E-4BAA-BC14-D0A2EF74D34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8516-7CF5-4D79-8CF9-82A39656F2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7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2EBE-D95E-4BAA-BC14-D0A2EF74D34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8516-7CF5-4D79-8CF9-82A39656F2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2EBE-D95E-4BAA-BC14-D0A2EF74D34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8516-7CF5-4D79-8CF9-82A39656F2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3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02EBE-D95E-4BAA-BC14-D0A2EF74D34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68516-7CF5-4D79-8CF9-82A39656F2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6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4BXEhl1-VU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ompas.n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gterapel.nl/decanaat-vmb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6.xml"/><Relationship Id="rId18" Type="http://schemas.openxmlformats.org/officeDocument/2006/relationships/image" Target="../media/image2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png"/><Relationship Id="rId17" Type="http://schemas.openxmlformats.org/officeDocument/2006/relationships/customXml" Target="../ink/ink8.xml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4.xml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873352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164"/>
            <a:ext cx="7242048" cy="753416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242048" y="4534106"/>
            <a:ext cx="49820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Samen bouwen </a:t>
            </a:r>
          </a:p>
          <a:p>
            <a:pPr algn="ctr"/>
            <a:r>
              <a:rPr lang="nl-N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a</a:t>
            </a:r>
            <a:r>
              <a:rPr lang="nl-NL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an de toekomst</a:t>
            </a:r>
          </a:p>
        </p:txBody>
      </p:sp>
    </p:spTree>
    <p:extLst>
      <p:ext uri="{BB962C8B-B14F-4D97-AF65-F5344CB8AC3E}">
        <p14:creationId xmlns:p14="http://schemas.microsoft.com/office/powerpoint/2010/main" val="240926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1015494"/>
            <a:ext cx="7761353" cy="48270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0"/>
            <a:ext cx="9410693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167199-933E-FA49-AFC1-E80C17EEA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36215C0-53A2-B440-B98E-262081D65C88}"/>
              </a:ext>
            </a:extLst>
          </p:cNvPr>
          <p:cNvSpPr txBox="1"/>
          <p:nvPr/>
        </p:nvSpPr>
        <p:spPr>
          <a:xfrm>
            <a:off x="2429737" y="6445767"/>
            <a:ext cx="187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7A222E"/>
                </a:solidFill>
              </a:rPr>
              <a:t>www.rsgterapel.nl</a:t>
            </a:r>
            <a:endParaRPr lang="nl-NL" dirty="0"/>
          </a:p>
        </p:txBody>
      </p:sp>
      <p:pic>
        <p:nvPicPr>
          <p:cNvPr id="2" name="Onlinemedia 1" title="VMBO LOB animatie">
            <a:hlinkClick r:id="" action="ppaction://media"/>
            <a:extLst>
              <a:ext uri="{FF2B5EF4-FFF2-40B4-BE49-F238E27FC236}">
                <a16:creationId xmlns:a16="http://schemas.microsoft.com/office/drawing/2014/main" id="{3F883CFA-D5F8-BB3C-CBF0-8C3EA54C41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652" y="0"/>
            <a:ext cx="12182348" cy="68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4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1764145"/>
            <a:ext cx="6737063" cy="40754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0"/>
            <a:ext cx="8176381" cy="17641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dirty="0"/>
              <a:t>  </a:t>
            </a:r>
            <a:r>
              <a:rPr lang="nl-NL" sz="3600" b="1" dirty="0"/>
              <a:t>Loopbaan oriëntatie en begeleiding</a:t>
            </a:r>
          </a:p>
          <a:p>
            <a:r>
              <a:rPr lang="nl-NL" sz="3600" b="1" dirty="0"/>
              <a:t>			(LOB)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66694" y="2173089"/>
            <a:ext cx="592197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63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nl-NL" altLang="en-US" sz="2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Het is natuurlijk erg lastig voor een leerling uit klas 2 om de juiste keuze(s) te maken.</a:t>
            </a:r>
            <a:endParaRPr lang="nl-NL" altLang="en-US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defRPr/>
            </a:pPr>
            <a:r>
              <a:rPr lang="nl-NL" altLang="en-US" sz="2800" dirty="0" err="1">
                <a:solidFill>
                  <a:schemeClr val="bg1"/>
                </a:solidFill>
                <a:latin typeface="+mn-lt"/>
              </a:rPr>
              <a:t>Qompas</a:t>
            </a:r>
            <a:r>
              <a:rPr lang="nl-NL" altLang="en-US" sz="2800" dirty="0">
                <a:solidFill>
                  <a:schemeClr val="bg1"/>
                </a:solidFill>
                <a:latin typeface="+mn-lt"/>
              </a:rPr>
              <a:t> (</a:t>
            </a:r>
            <a:r>
              <a:rPr lang="nl-NL" altLang="en-US" sz="2800" dirty="0">
                <a:solidFill>
                  <a:srgbClr val="FFFF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www.qompas.nl</a:t>
            </a:r>
            <a:r>
              <a:rPr lang="nl-NL" altLang="en-US" sz="28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nl-NL" altLang="en-US" sz="2800" dirty="0">
                <a:solidFill>
                  <a:schemeClr val="bg1"/>
                </a:solidFill>
                <a:latin typeface="+mn-lt"/>
              </a:rPr>
              <a:t>Opdrachten: school en thuis</a:t>
            </a:r>
          </a:p>
          <a:p>
            <a:pPr>
              <a:spcBef>
                <a:spcPct val="0"/>
              </a:spcBef>
              <a:defRPr/>
            </a:pPr>
            <a:r>
              <a:rPr lang="nl-NL" altLang="en-US" sz="2800" dirty="0">
                <a:solidFill>
                  <a:schemeClr val="bg1"/>
                </a:solidFill>
                <a:latin typeface="+mn-lt"/>
              </a:rPr>
              <a:t>Decaan en coach</a:t>
            </a:r>
          </a:p>
          <a:p>
            <a:pPr>
              <a:spcBef>
                <a:spcPct val="0"/>
              </a:spcBef>
              <a:defRPr/>
            </a:pPr>
            <a:r>
              <a:rPr kumimoji="0" lang="nl-NL" altLang="en-US" sz="2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Loopbaandossier 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7AD8862-A628-B2B6-1660-3D9F38C03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85106" y="4404348"/>
            <a:ext cx="6288340" cy="4443661"/>
          </a:xfrm>
          <a:prstGeom prst="rect">
            <a:avLst/>
          </a:prstGeom>
        </p:spPr>
      </p:pic>
      <p:pic>
        <p:nvPicPr>
          <p:cNvPr id="1026" name="Picture 2" descr="Van Mavo (VMBO) naar HAVO">
            <a:extLst>
              <a:ext uri="{FF2B5EF4-FFF2-40B4-BE49-F238E27FC236}">
                <a16:creationId xmlns:a16="http://schemas.microsoft.com/office/drawing/2014/main" id="{E79474DB-6CE7-C22C-1C7A-9403DC69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09" y="833841"/>
            <a:ext cx="3323861" cy="46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3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DBDDDC-B334-A6F3-357E-08B522B39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52" y="0"/>
            <a:ext cx="4304563" cy="6718071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1764145"/>
            <a:ext cx="6737063" cy="40754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0"/>
            <a:ext cx="8176381" cy="17641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/>
              <a:t>  MBO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66694" y="2173089"/>
            <a:ext cx="592197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63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nl-NL" altLang="en-US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defRPr/>
            </a:pPr>
            <a:r>
              <a:rPr kumimoji="0" lang="nl-NL" altLang="en-US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BBL leidt op voor mbo niveau 2</a:t>
            </a:r>
          </a:p>
          <a:p>
            <a:pPr>
              <a:spcBef>
                <a:spcPct val="0"/>
              </a:spcBef>
              <a:defRPr/>
            </a:pPr>
            <a:r>
              <a:rPr lang="nl-NL" altLang="en-US" dirty="0">
                <a:solidFill>
                  <a:schemeClr val="bg1"/>
                </a:solidFill>
                <a:latin typeface="+mn-lt"/>
              </a:rPr>
              <a:t>KBL leidt op voor niveau 3 of 4</a:t>
            </a:r>
          </a:p>
          <a:p>
            <a:pPr>
              <a:spcBef>
                <a:spcPct val="0"/>
              </a:spcBef>
              <a:defRPr/>
            </a:pPr>
            <a:r>
              <a:rPr kumimoji="0" lang="nl-NL" altLang="en-US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Mavo leidt op voor ni</a:t>
            </a:r>
            <a:r>
              <a:rPr lang="nl-NL" altLang="en-US" dirty="0" err="1">
                <a:solidFill>
                  <a:schemeClr val="bg1"/>
                </a:solidFill>
                <a:latin typeface="+mn-lt"/>
              </a:rPr>
              <a:t>veau</a:t>
            </a:r>
            <a:r>
              <a:rPr lang="nl-NL" altLang="en-US" dirty="0">
                <a:solidFill>
                  <a:schemeClr val="bg1"/>
                </a:solidFill>
                <a:latin typeface="+mn-lt"/>
              </a:rPr>
              <a:t> 4</a:t>
            </a:r>
            <a:endParaRPr kumimoji="0" lang="nl-NL" altLang="en-US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7AD8862-A628-B2B6-1660-3D9F38C03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4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-243563" y="1587"/>
            <a:ext cx="9756396" cy="58395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-243563" y="0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/>
              <a:t>  10 vmbo profielen kader/basis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167199-933E-FA49-AFC1-E80C17EE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545733-B6B3-65F8-44FA-9C55B48A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8" y="1202233"/>
            <a:ext cx="7919227" cy="44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7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0"/>
            <a:ext cx="9756396" cy="58395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1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/>
              <a:t>  Profielen op de RSG Ter Apel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167199-933E-FA49-AFC1-E80C17EE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49D8A8C-B23E-46F0-8FB6-83C489D98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2081" y="1369249"/>
            <a:ext cx="10603362" cy="44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+mn-lt"/>
              </a:rPr>
              <a:t>Bouwen, Wonen en Interieur (BWI)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+mn-lt"/>
              </a:rPr>
              <a:t>Produceren, Installeren en Energie (PIE)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+mn-lt"/>
              </a:rPr>
              <a:t>Mobiliteit en Transport (M &amp; 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+mn-lt"/>
              </a:rPr>
              <a:t>Zorg en Welzijn (Z &amp; W)</a:t>
            </a:r>
          </a:p>
          <a:p>
            <a:pPr marL="457200" lvl="1" indent="0">
              <a:buNone/>
            </a:pPr>
            <a:endParaRPr lang="pt-BR" sz="3600" dirty="0">
              <a:solidFill>
                <a:schemeClr val="bg1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pt-BR" dirty="0">
                <a:solidFill>
                  <a:schemeClr val="bg1"/>
                </a:solidFill>
                <a:latin typeface="+mn-lt"/>
              </a:rPr>
              <a:t>Mocht je een profiel willen volgen op een andere school dan </a:t>
            </a:r>
          </a:p>
          <a:p>
            <a:pPr marL="457200" lvl="1" indent="0">
              <a:buNone/>
            </a:pPr>
            <a:r>
              <a:rPr lang="pt-BR" dirty="0">
                <a:solidFill>
                  <a:schemeClr val="bg1"/>
                </a:solidFill>
                <a:latin typeface="+mn-lt"/>
              </a:rPr>
              <a:t>moet je wel in het bezit zijn van een </a:t>
            </a:r>
            <a:r>
              <a:rPr lang="pt-BR" u="sng" dirty="0">
                <a:solidFill>
                  <a:schemeClr val="bg1"/>
                </a:solidFill>
                <a:latin typeface="+mn-lt"/>
              </a:rPr>
              <a:t>overgangsbewijs naar klas </a:t>
            </a:r>
            <a:r>
              <a:rPr lang="pt-BR" sz="2400" u="sng" dirty="0">
                <a:solidFill>
                  <a:schemeClr val="bg1"/>
                </a:solidFill>
                <a:latin typeface="+mn-lt"/>
              </a:rPr>
              <a:t>3</a:t>
            </a:r>
            <a:r>
              <a:rPr lang="pt-BR" sz="24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lvl="1" indent="0">
              <a:buNone/>
            </a:pPr>
            <a:endParaRPr lang="pt-BR" sz="3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10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0"/>
            <a:ext cx="9756396" cy="58395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0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Video profielen op de RSG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167199-933E-FA49-AFC1-E80C17EE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49D8A8C-B23E-46F0-8FB6-83C489D98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4" y="1362428"/>
            <a:ext cx="9489702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buNone/>
            </a:pPr>
            <a:endParaRPr lang="nl-NL" sz="2800" dirty="0">
              <a:solidFill>
                <a:schemeClr val="bg1"/>
              </a:solidFill>
              <a:latin typeface="Myriad Pro" panose="020B0503030403020204"/>
            </a:endParaRPr>
          </a:p>
          <a:p>
            <a:pPr fontAlgn="base">
              <a:buNone/>
            </a:pPr>
            <a:r>
              <a:rPr lang="nl-NL" sz="2800" dirty="0">
                <a:solidFill>
                  <a:schemeClr val="bg1"/>
                </a:solidFill>
                <a:latin typeface="Myriad Pro" panose="020B0503030403020204"/>
              </a:rPr>
              <a:t>Filmpje profielen</a:t>
            </a:r>
          </a:p>
          <a:p>
            <a:pPr fontAlgn="base">
              <a:buNone/>
            </a:pPr>
            <a:r>
              <a:rPr lang="nl-NL" sz="2800" dirty="0">
                <a:solidFill>
                  <a:schemeClr val="bg1"/>
                </a:solidFill>
                <a:latin typeface="Myriad Pro" panose="020B0503030403020204"/>
              </a:rPr>
              <a:t>https://vimeo.com/774200257/e630797160</a:t>
            </a:r>
            <a:endParaRPr kumimoji="0" lang="nl-NL" altLang="en-US" sz="2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524852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1764145"/>
            <a:ext cx="6737063" cy="40754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0"/>
            <a:ext cx="8176381" cy="17641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/>
              <a:t>  Keuzeformulier(en)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66694" y="2173089"/>
            <a:ext cx="592197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63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nl-NL" altLang="en-US" sz="2800" dirty="0">
                <a:solidFill>
                  <a:schemeClr val="bg1"/>
                </a:solidFill>
                <a:latin typeface="+mn-lt"/>
              </a:rPr>
              <a:t>rsgterapel.zportal.nl</a:t>
            </a:r>
          </a:p>
          <a:p>
            <a:pPr>
              <a:spcBef>
                <a:spcPct val="0"/>
              </a:spcBef>
              <a:defRPr/>
            </a:pPr>
            <a:r>
              <a:rPr lang="nl-NL" altLang="en-US" sz="280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https://www.rsgterapel.nl/decanaat-vmbo</a:t>
            </a:r>
            <a:r>
              <a:rPr lang="nl-NL" altLang="en-US" sz="2800" dirty="0">
                <a:solidFill>
                  <a:schemeClr val="bg1"/>
                </a:solidFill>
                <a:latin typeface="+mn-lt"/>
              </a:rPr>
              <a:t> (hier staat de link)</a:t>
            </a:r>
          </a:p>
          <a:p>
            <a:pPr>
              <a:spcBef>
                <a:spcPct val="0"/>
              </a:spcBef>
              <a:defRPr/>
            </a:pPr>
            <a:r>
              <a:rPr lang="nl-NL" altLang="en-US" sz="2800" dirty="0">
                <a:solidFill>
                  <a:schemeClr val="bg1"/>
                </a:solidFill>
                <a:latin typeface="+mn-lt"/>
              </a:rPr>
              <a:t>Keuzeformulieren invullen en opsturen </a:t>
            </a:r>
            <a:r>
              <a:rPr lang="nl-NL" altLang="en-US" sz="2800" b="1">
                <a:solidFill>
                  <a:schemeClr val="bg1"/>
                </a:solidFill>
                <a:latin typeface="+mn-lt"/>
              </a:rPr>
              <a:t>vóór</a:t>
            </a:r>
            <a:r>
              <a:rPr lang="nl-NL" altLang="en-US" sz="2800">
                <a:solidFill>
                  <a:schemeClr val="bg1"/>
                </a:solidFill>
                <a:latin typeface="+mn-lt"/>
              </a:rPr>
              <a:t> 25 </a:t>
            </a:r>
            <a:r>
              <a:rPr lang="nl-NL" altLang="en-US" sz="2800" dirty="0">
                <a:solidFill>
                  <a:schemeClr val="bg1"/>
                </a:solidFill>
                <a:latin typeface="+mn-lt"/>
              </a:rPr>
              <a:t>februari 2023</a:t>
            </a:r>
          </a:p>
          <a:p>
            <a:pPr>
              <a:spcBef>
                <a:spcPct val="0"/>
              </a:spcBef>
              <a:defRPr/>
            </a:pPr>
            <a:endParaRPr lang="nl-NL" altLang="en-US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defRPr/>
            </a:pPr>
            <a:endParaRPr lang="nl-NL" altLang="en-US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defRPr/>
            </a:pPr>
            <a:endParaRPr kumimoji="0" lang="nl-NL" altLang="en-US" sz="2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7AD8862-A628-B2B6-1660-3D9F38C03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D8944EF-DA0F-16A2-0FBC-1A153F82B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098" y="1912850"/>
            <a:ext cx="3457695" cy="345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58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1764145"/>
            <a:ext cx="6737063" cy="40754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0"/>
            <a:ext cx="8176381" cy="17641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66694" y="2173089"/>
            <a:ext cx="59219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63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nl-NL" alt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kumimoji="0" lang="nl-NL" altLang="en-US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7AD8862-A628-B2B6-1660-3D9F38C03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F54D95-F636-A5BA-7939-2E95C2444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1"/>
            <a:ext cx="12192000" cy="68490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8FEB2D6-47F0-FB3B-600A-613FC257ADB5}"/>
              </a:ext>
            </a:extLst>
          </p:cNvPr>
          <p:cNvSpPr txBox="1"/>
          <p:nvPr/>
        </p:nvSpPr>
        <p:spPr>
          <a:xfrm>
            <a:off x="1062519" y="2967334"/>
            <a:ext cx="343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highlight>
                  <a:srgbClr val="FFFF00"/>
                </a:highlight>
              </a:rPr>
              <a:t>Login met single-</a:t>
            </a:r>
            <a:r>
              <a:rPr lang="nl-NL" sz="2400" dirty="0" err="1">
                <a:highlight>
                  <a:srgbClr val="FFFF00"/>
                </a:highlight>
              </a:rPr>
              <a:t>sign</a:t>
            </a:r>
            <a:r>
              <a:rPr lang="nl-NL" sz="2400" dirty="0">
                <a:highlight>
                  <a:srgbClr val="FFFF00"/>
                </a:highlight>
              </a:rPr>
              <a:t>-on</a:t>
            </a:r>
          </a:p>
        </p:txBody>
      </p:sp>
    </p:spTree>
    <p:extLst>
      <p:ext uri="{BB962C8B-B14F-4D97-AF65-F5344CB8AC3E}">
        <p14:creationId xmlns:p14="http://schemas.microsoft.com/office/powerpoint/2010/main" val="1528571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1764145"/>
            <a:ext cx="6737063" cy="40754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0"/>
            <a:ext cx="8176381" cy="17641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66694" y="2173089"/>
            <a:ext cx="59219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63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nl-NL" alt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kumimoji="0" lang="nl-NL" altLang="en-US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7AD8862-A628-B2B6-1660-3D9F38C03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43652B5-E83D-AF8A-CF32-2319027A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03"/>
            <a:ext cx="12192000" cy="6830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8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1764145"/>
            <a:ext cx="6737063" cy="40754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0"/>
            <a:ext cx="8176381" cy="17641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66694" y="2173089"/>
            <a:ext cx="59219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63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nl-NL" alt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kumimoji="0" lang="nl-NL" altLang="en-US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7AD8862-A628-B2B6-1660-3D9F38C03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pic>
        <p:nvPicPr>
          <p:cNvPr id="1026" name="Picture 2" descr="Van Mavo (VMBO) naar HAVO">
            <a:extLst>
              <a:ext uri="{FF2B5EF4-FFF2-40B4-BE49-F238E27FC236}">
                <a16:creationId xmlns:a16="http://schemas.microsoft.com/office/drawing/2014/main" id="{E79474DB-6CE7-C22C-1C7A-9403DC69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767339"/>
            <a:ext cx="3323861" cy="46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1BD4263-5BB9-D554-CE06-2C005C35C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2"/>
            <a:ext cx="12192000" cy="6834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75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8506316" y="0"/>
            <a:ext cx="3685684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0"/>
            <a:ext cx="9046946" cy="58395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fontAlgn="base">
              <a:buNone/>
            </a:pPr>
            <a:r>
              <a:rPr lang="pt-BR" sz="4000" b="1" dirty="0">
                <a:solidFill>
                  <a:schemeClr val="bg1"/>
                </a:solidFill>
              </a:rPr>
              <a:t>Profielkeuze voorlichting</a:t>
            </a:r>
            <a:br>
              <a:rPr lang="pt-BR" sz="4000" b="1" dirty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voor mavo klas 2</a:t>
            </a:r>
            <a:endParaRPr kumimoji="0" lang="nl-NL" alt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0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fontAlgn="base">
              <a:buNone/>
            </a:pPr>
            <a:endParaRPr kumimoji="0" lang="nl-NL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167199-933E-FA49-AFC1-E80C17EE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64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740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C8BBCB17-75F4-BF4F-FCAF-940912A08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" y="434821"/>
            <a:ext cx="12160875" cy="59883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D3404379-306A-ED4A-4B00-9BB00C94D68D}"/>
                  </a:ext>
                </a:extLst>
              </p14:cNvPr>
              <p14:cNvContentPartPr/>
              <p14:nvPr/>
            </p14:nvContentPartPr>
            <p14:xfrm>
              <a:off x="-56593" y="1966070"/>
              <a:ext cx="2801520" cy="81612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D3404379-306A-ED4A-4B00-9BB00C94D6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4233" y="1948070"/>
                <a:ext cx="283716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C47928DE-C764-74BE-FB88-16BFD713854B}"/>
                  </a:ext>
                </a:extLst>
              </p14:cNvPr>
              <p14:cNvContentPartPr/>
              <p14:nvPr/>
            </p14:nvContentPartPr>
            <p14:xfrm>
              <a:off x="6884596" y="2424710"/>
              <a:ext cx="478080" cy="524880"/>
            </p14:xfrm>
          </p:contentPart>
        </mc:Choice>
        <mc:Fallback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C47928DE-C764-74BE-FB88-16BFD71385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6596" y="2407070"/>
                <a:ext cx="51372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25E66AA2-956A-F227-1504-9BE6B9115E4A}"/>
                  </a:ext>
                </a:extLst>
              </p14:cNvPr>
              <p14:cNvContentPartPr/>
              <p14:nvPr/>
            </p14:nvContentPartPr>
            <p14:xfrm>
              <a:off x="6874516" y="4085750"/>
              <a:ext cx="489240" cy="627480"/>
            </p14:xfrm>
          </p:contentPart>
        </mc:Choice>
        <mc:Fallback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25E66AA2-956A-F227-1504-9BE6B9115E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56516" y="4068110"/>
                <a:ext cx="52488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B7899DD4-F159-5D4D-93C4-A20FB0F7591D}"/>
                  </a:ext>
                </a:extLst>
              </p14:cNvPr>
              <p14:cNvContentPartPr/>
              <p14:nvPr/>
            </p14:nvContentPartPr>
            <p14:xfrm>
              <a:off x="5998636" y="1483670"/>
              <a:ext cx="580680" cy="700560"/>
            </p14:xfrm>
          </p:contentPart>
        </mc:Choice>
        <mc:Fallback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B7899DD4-F159-5D4D-93C4-A20FB0F759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80996" y="1466030"/>
                <a:ext cx="61632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58142249-FFEC-7AF8-C538-C9B28898BF53}"/>
                  </a:ext>
                </a:extLst>
              </p14:cNvPr>
              <p14:cNvContentPartPr/>
              <p14:nvPr/>
            </p14:nvContentPartPr>
            <p14:xfrm>
              <a:off x="6017356" y="3190790"/>
              <a:ext cx="590400" cy="607680"/>
            </p14:xfrm>
          </p:contentPart>
        </mc:Choice>
        <mc:Fallback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58142249-FFEC-7AF8-C538-C9B28898BF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99716" y="3172790"/>
                <a:ext cx="62604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5967582D-D97B-CF01-618E-6E4ACB5B96CB}"/>
                  </a:ext>
                </a:extLst>
              </p14:cNvPr>
              <p14:cNvContentPartPr/>
              <p14:nvPr/>
            </p14:nvContentPartPr>
            <p14:xfrm>
              <a:off x="7631956" y="2117630"/>
              <a:ext cx="307440" cy="2160"/>
            </p14:xfrm>
          </p:contentPart>
        </mc:Choice>
        <mc:Fallback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5967582D-D97B-CF01-618E-6E4ACB5B96C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69316" y="2054990"/>
                <a:ext cx="4330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948E3D5F-E36D-1111-5182-BE407548F628}"/>
                  </a:ext>
                </a:extLst>
              </p14:cNvPr>
              <p14:cNvContentPartPr/>
              <p14:nvPr/>
            </p14:nvContentPartPr>
            <p14:xfrm>
              <a:off x="7622956" y="2602910"/>
              <a:ext cx="362880" cy="2160"/>
            </p14:xfrm>
          </p:contentPart>
        </mc:Choice>
        <mc:Fallback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948E3D5F-E36D-1111-5182-BE407548F62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59956" y="2540270"/>
                <a:ext cx="4885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77A6A809-24CD-A559-4237-09AE3B019FB2}"/>
                  </a:ext>
                </a:extLst>
              </p14:cNvPr>
              <p14:cNvContentPartPr/>
              <p14:nvPr/>
            </p14:nvContentPartPr>
            <p14:xfrm>
              <a:off x="7640633" y="3636705"/>
              <a:ext cx="372240" cy="30600"/>
            </p14:xfrm>
          </p:contentPart>
        </mc:Choice>
        <mc:Fallback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77A6A809-24CD-A559-4237-09AE3B019FB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77993" y="3573705"/>
                <a:ext cx="497880" cy="15624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kstvak 17">
            <a:extLst>
              <a:ext uri="{FF2B5EF4-FFF2-40B4-BE49-F238E27FC236}">
                <a16:creationId xmlns:a16="http://schemas.microsoft.com/office/drawing/2014/main" id="{85E82017-4B6F-3462-7D77-C6B7B5586E7E}"/>
              </a:ext>
            </a:extLst>
          </p:cNvPr>
          <p:cNvSpPr txBox="1"/>
          <p:nvPr/>
        </p:nvSpPr>
        <p:spPr>
          <a:xfrm>
            <a:off x="8164285" y="1903430"/>
            <a:ext cx="304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Klik op mijn keuzepakket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9075A62-40DD-57E2-56B5-E8FC431D5EA7}"/>
              </a:ext>
            </a:extLst>
          </p:cNvPr>
          <p:cNvSpPr txBox="1"/>
          <p:nvPr/>
        </p:nvSpPr>
        <p:spPr>
          <a:xfrm>
            <a:off x="8187333" y="2320525"/>
            <a:ext cx="2892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Klik op het pijltje, dan komt er rechts een formulier, deze vul je in.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F417588-E550-5879-F5A1-30B7A8CF9959}"/>
              </a:ext>
            </a:extLst>
          </p:cNvPr>
          <p:cNvSpPr txBox="1"/>
          <p:nvPr/>
        </p:nvSpPr>
        <p:spPr>
          <a:xfrm>
            <a:off x="8187333" y="3378616"/>
            <a:ext cx="27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Als laatste klik je op versturen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6ADC80A-2E33-D2DF-5FFA-C907457E3C7D}"/>
              </a:ext>
            </a:extLst>
          </p:cNvPr>
          <p:cNvSpPr txBox="1"/>
          <p:nvPr/>
        </p:nvSpPr>
        <p:spPr>
          <a:xfrm>
            <a:off x="7697512" y="4773159"/>
            <a:ext cx="3975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moet beide formulieren invullen en versturen</a:t>
            </a:r>
          </a:p>
        </p:txBody>
      </p:sp>
    </p:spTree>
    <p:extLst>
      <p:ext uri="{BB962C8B-B14F-4D97-AF65-F5344CB8AC3E}">
        <p14:creationId xmlns:p14="http://schemas.microsoft.com/office/powerpoint/2010/main" val="3515756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1009594"/>
            <a:ext cx="7354995" cy="48270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0"/>
            <a:ext cx="8925886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/>
              <a:t>  Tijdpad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75409" y="1446261"/>
            <a:ext cx="680417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63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15 januari	Voorlichting profielkeuze</a:t>
            </a:r>
          </a:p>
          <a:p>
            <a:pPr>
              <a:buClr>
                <a:schemeClr val="bg1"/>
              </a:buClr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Vanaf nu	Keuzeformulier(en) via Zermelo</a:t>
            </a:r>
          </a:p>
          <a:p>
            <a:pPr>
              <a:buClr>
                <a:schemeClr val="bg1"/>
              </a:buClr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24 februari	Keuzeformulier Mavo/KBL uiterlijk retour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april		Rapportvergadering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april 		Prognose Mavo 3/KBL3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maart/april	Eventueel aanmelding andere 				school	</a:t>
            </a:r>
          </a:p>
          <a:p>
            <a:pPr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Juli		Overgangsvergadering. Plaatsing Mavo 3/KBL3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167199-933E-FA49-AFC1-E80C17EE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B68E981-79BF-E12A-CE89-7D7413968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482" y="1784480"/>
            <a:ext cx="4050030" cy="247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9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-4564" y="1006791"/>
            <a:ext cx="7105267" cy="48713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-4564" y="11654"/>
            <a:ext cx="8607555" cy="1006791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9191" y="153924"/>
            <a:ext cx="97005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u="none" strike="noStrike" kern="1200" cap="none" spc="0" normalizeH="0" noProof="0" dirty="0">
                <a:ln w="12700">
                  <a:noFill/>
                  <a:prstDash val="solid"/>
                </a:ln>
                <a:solidFill>
                  <a:schemeClr val="bg1"/>
                </a:solidFill>
                <a:uLnTx/>
                <a:uFillTx/>
              </a:rPr>
              <a:t>Contact / vragen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05265" y="1413063"/>
            <a:ext cx="592197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63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nl-NL" altLang="en-US" dirty="0">
                <a:solidFill>
                  <a:schemeClr val="bg1"/>
                </a:solidFill>
                <a:latin typeface="+mn-lt"/>
              </a:rPr>
              <a:t>Frank Schut</a:t>
            </a:r>
          </a:p>
          <a:p>
            <a:pPr>
              <a:spcBef>
                <a:spcPct val="0"/>
              </a:spcBef>
              <a:defRPr/>
            </a:pPr>
            <a:r>
              <a:rPr lang="nl-NL" altLang="en-US" dirty="0">
                <a:solidFill>
                  <a:schemeClr val="bg1"/>
                </a:solidFill>
                <a:latin typeface="+mn-lt"/>
              </a:rPr>
              <a:t>Docent LO</a:t>
            </a:r>
          </a:p>
          <a:p>
            <a:pPr>
              <a:spcBef>
                <a:spcPct val="0"/>
              </a:spcBef>
              <a:defRPr/>
            </a:pPr>
            <a:r>
              <a:rPr lang="nl-NL" altLang="en-US" dirty="0">
                <a:solidFill>
                  <a:schemeClr val="bg1"/>
                </a:solidFill>
                <a:latin typeface="+mn-lt"/>
              </a:rPr>
              <a:t>Decaan vmbo</a:t>
            </a:r>
          </a:p>
          <a:p>
            <a:pPr>
              <a:spcBef>
                <a:spcPct val="0"/>
              </a:spcBef>
              <a:defRPr/>
            </a:pPr>
            <a:r>
              <a:rPr lang="nl-NL" altLang="en-US" dirty="0">
                <a:solidFill>
                  <a:schemeClr val="bg1"/>
                </a:solidFill>
                <a:latin typeface="+mn-lt"/>
              </a:rPr>
              <a:t>H011</a:t>
            </a:r>
          </a:p>
          <a:p>
            <a:pPr>
              <a:spcBef>
                <a:spcPct val="0"/>
              </a:spcBef>
              <a:defRPr/>
            </a:pPr>
            <a:endParaRPr lang="nl-NL" altLang="en-US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defRPr/>
            </a:pPr>
            <a:r>
              <a:rPr lang="nl-NL" altLang="en-US" dirty="0">
                <a:solidFill>
                  <a:schemeClr val="bg1"/>
                </a:solidFill>
                <a:latin typeface="+mn-lt"/>
              </a:rPr>
              <a:t>F.schut@rsgterapel.nl</a:t>
            </a:r>
          </a:p>
          <a:p>
            <a:pPr>
              <a:spcBef>
                <a:spcPct val="0"/>
              </a:spcBef>
              <a:defRPr/>
            </a:pPr>
            <a:endParaRPr lang="nl-NL" alt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kumimoji="0" lang="nl-NL" altLang="en-US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  <p:pic>
        <p:nvPicPr>
          <p:cNvPr id="13314" name="Picture 2" descr="Hij kostte meer dan 12 miljoen euro en is nu afgerond: de ver- en nieuwbouw  van de Regionale Scholengemeenschap in Ter Apel; op 28 september wordt de  nieuwe campus officieel ingewijd -">
            <a:extLst>
              <a:ext uri="{FF2B5EF4-FFF2-40B4-BE49-F238E27FC236}">
                <a16:creationId xmlns:a16="http://schemas.microsoft.com/office/drawing/2014/main" id="{4AE0AF61-AF40-933B-14DB-116C732C5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26" y="2501900"/>
            <a:ext cx="4322551" cy="269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1A190CC-19F1-3BF7-191C-45575B2B6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8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0"/>
            <a:ext cx="6737063" cy="58395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0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bg1"/>
                </a:solidFill>
              </a:rPr>
              <a:t>  Inhoud van deze avond</a:t>
            </a:r>
            <a:endParaRPr lang="nl-NL" sz="4000" b="1" dirty="0">
              <a:solidFill>
                <a:schemeClr val="bg1"/>
              </a:solidFill>
            </a:endParaRP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167199-933E-FA49-AFC1-E80C17EE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49D8A8C-B23E-46F0-8FB6-83C489D98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4" y="1272323"/>
            <a:ext cx="9489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buNone/>
            </a:pPr>
            <a:r>
              <a:rPr lang="nl-NL" sz="2800" b="0" i="0" dirty="0">
                <a:solidFill>
                  <a:schemeClr val="bg1"/>
                </a:solidFill>
                <a:effectLst/>
                <a:latin typeface="Myriad Pro" panose="020B0503030403020204"/>
              </a:rPr>
              <a:t>​</a:t>
            </a:r>
          </a:p>
        </p:txBody>
      </p:sp>
      <p:pic>
        <p:nvPicPr>
          <p:cNvPr id="2" name="Afbeelding 1" descr="Afbeelding met hek, persoon, vrouw, gebouw&#10;&#10;Automatisch gegenereerde beschrijving">
            <a:extLst>
              <a:ext uri="{FF2B5EF4-FFF2-40B4-BE49-F238E27FC236}">
                <a16:creationId xmlns:a16="http://schemas.microsoft.com/office/drawing/2014/main" id="{89311CDD-F792-E15F-0CE5-7263955D5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36" y="1622306"/>
            <a:ext cx="4711991" cy="314101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02567C7-9CE7-E872-63C0-F95F39CB34FF}"/>
              </a:ext>
            </a:extLst>
          </p:cNvPr>
          <p:cNvSpPr txBox="1"/>
          <p:nvPr/>
        </p:nvSpPr>
        <p:spPr>
          <a:xfrm>
            <a:off x="727519" y="1533933"/>
            <a:ext cx="704161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bg1"/>
                </a:solidFill>
              </a:rPr>
              <a:t>Voorstellen (Dhr. Schut)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bg1"/>
                </a:solidFill>
              </a:rPr>
              <a:t>VMBO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bg1"/>
                </a:solidFill>
              </a:rPr>
              <a:t>Vakken en profielen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LOB</a:t>
            </a:r>
            <a:endParaRPr lang="nl-NL" sz="2800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bg1"/>
                </a:solidFill>
              </a:rPr>
              <a:t>Qompas.nl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bg1"/>
                </a:solidFill>
              </a:rPr>
              <a:t>Keuzeformulier (Zermelo)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Tijdpad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chemeClr val="bg1"/>
                </a:solidFill>
              </a:rPr>
              <a:t>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98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8933466" y="0"/>
            <a:ext cx="3258534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-211506" y="0"/>
            <a:ext cx="9144971" cy="58395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-211505" y="-15365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/>
              <a:t>  VMBO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167199-933E-FA49-AFC1-E80C17EE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AAB5327-8FC8-A80F-4EFB-F1636247B3F0}"/>
              </a:ext>
            </a:extLst>
          </p:cNvPr>
          <p:cNvSpPr txBox="1">
            <a:spLocks noChangeArrowheads="1"/>
          </p:cNvSpPr>
          <p:nvPr/>
        </p:nvSpPr>
        <p:spPr>
          <a:xfrm>
            <a:off x="822929" y="1299392"/>
            <a:ext cx="8110537" cy="3095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/>
                </a:solidFill>
              </a:rPr>
              <a:t>V</a:t>
            </a:r>
            <a:r>
              <a:rPr lang="pt-BR" sz="2400" dirty="0">
                <a:solidFill>
                  <a:schemeClr val="bg1"/>
                </a:solidFill>
              </a:rPr>
              <a:t>oorbereidend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M</a:t>
            </a:r>
            <a:r>
              <a:rPr lang="pt-BR" sz="2400" dirty="0">
                <a:solidFill>
                  <a:schemeClr val="bg1"/>
                </a:solidFill>
              </a:rPr>
              <a:t>iddelbaar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B</a:t>
            </a:r>
            <a:r>
              <a:rPr lang="pt-BR" sz="2400" dirty="0">
                <a:solidFill>
                  <a:schemeClr val="bg1"/>
                </a:solidFill>
              </a:rPr>
              <a:t>eroepsonderwijs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O</a:t>
            </a:r>
            <a:r>
              <a:rPr lang="pt-BR" sz="2400" dirty="0">
                <a:solidFill>
                  <a:schemeClr val="bg1"/>
                </a:solidFill>
              </a:rPr>
              <a:t>nderwijs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Theoretische Leerweg (MAVO)	(TL) </a:t>
            </a:r>
          </a:p>
          <a:p>
            <a:r>
              <a:rPr lang="pt-BR" sz="2400" strike="sngStrike" dirty="0">
                <a:solidFill>
                  <a:schemeClr val="bg1"/>
                </a:solidFill>
              </a:rPr>
              <a:t>Gemengde Leerweg 		(GL)</a:t>
            </a:r>
          </a:p>
          <a:p>
            <a:r>
              <a:rPr lang="pt-BR" sz="2400" dirty="0">
                <a:solidFill>
                  <a:schemeClr val="bg1"/>
                </a:solidFill>
              </a:rPr>
              <a:t>Kaderberoepsgerichte Leerweg	(KBL)</a:t>
            </a:r>
          </a:p>
          <a:p>
            <a:r>
              <a:rPr lang="pt-BR" sz="2400" dirty="0">
                <a:solidFill>
                  <a:schemeClr val="bg1"/>
                </a:solidFill>
              </a:rPr>
              <a:t>Basisberoepsgerichte Leerweg 	(BBL)</a:t>
            </a:r>
          </a:p>
        </p:txBody>
      </p:sp>
    </p:spTree>
    <p:extLst>
      <p:ext uri="{BB962C8B-B14F-4D97-AF65-F5344CB8AC3E}">
        <p14:creationId xmlns:p14="http://schemas.microsoft.com/office/powerpoint/2010/main" val="364035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-211505" y="-1"/>
            <a:ext cx="9756396" cy="58395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-243563" y="0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/>
              <a:t>  Vakkenkeuzes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167199-933E-FA49-AFC1-E80C17EE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DA7D8B2-3D57-4F1E-CD69-CE8A6C32ED42}"/>
              </a:ext>
            </a:extLst>
          </p:cNvPr>
          <p:cNvSpPr txBox="1"/>
          <p:nvPr/>
        </p:nvSpPr>
        <p:spPr>
          <a:xfrm>
            <a:off x="104822" y="1243879"/>
            <a:ext cx="94721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Je moet 1 verplichte vreemde taal kiezen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Frans of Duits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b="1" dirty="0">
                <a:solidFill>
                  <a:schemeClr val="bg1"/>
                </a:solidFill>
              </a:rPr>
              <a:t>Daarnaast kiezen uit 2 van de onderstaande vakken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Natuurkunde (Nask1)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Biologie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Economie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Duits/Frans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u="sng" dirty="0">
                <a:solidFill>
                  <a:schemeClr val="bg1"/>
                </a:solidFill>
              </a:rPr>
              <a:t>Niet mogelijk: Frans + Duits + Nask1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93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0"/>
            <a:ext cx="9756396" cy="58395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0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/>
              <a:t>  Profielen mavo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167199-933E-FA49-AFC1-E80C17EE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7AD842-EDA5-5A49-B6F0-464E07028F14}"/>
              </a:ext>
            </a:extLst>
          </p:cNvPr>
          <p:cNvSpPr txBox="1"/>
          <p:nvPr/>
        </p:nvSpPr>
        <p:spPr>
          <a:xfrm>
            <a:off x="2246366" y="6432182"/>
            <a:ext cx="24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vwo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havo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>
                <a:solidFill>
                  <a:srgbClr val="7A222E"/>
                </a:solidFill>
              </a:rPr>
              <a:t>vmbo</a:t>
            </a:r>
            <a:r>
              <a:rPr lang="nl-NL" dirty="0"/>
              <a:t> </a:t>
            </a:r>
            <a:r>
              <a:rPr lang="nl-NL" dirty="0">
                <a:solidFill>
                  <a:srgbClr val="F7A700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>
                <a:solidFill>
                  <a:srgbClr val="7A222E"/>
                </a:solidFill>
              </a:rPr>
              <a:t>isk</a:t>
            </a:r>
            <a:endParaRPr lang="nl-NL" dirty="0">
              <a:solidFill>
                <a:srgbClr val="7A222E"/>
              </a:solidFill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49D8A8C-B23E-46F0-8FB6-83C489D98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7" y="1439041"/>
            <a:ext cx="9489702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Arial" charset="0"/>
              </a:rPr>
              <a:t>Techniek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Arial" charset="0"/>
              </a:rPr>
              <a:t>Zorg en welzijn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Arial" charset="0"/>
              </a:rPr>
              <a:t>Economie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Arial" charset="0"/>
              </a:rPr>
              <a:t>Groen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DD292F-787F-0830-090F-F91D1A304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188" y="1568695"/>
            <a:ext cx="5022552" cy="29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5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1012544"/>
            <a:ext cx="7761353" cy="48270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0"/>
            <a:ext cx="9410693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/>
              <a:t>  Profielen mavo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167199-933E-FA49-AFC1-E80C17EE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36215C0-53A2-B440-B98E-262081D65C88}"/>
              </a:ext>
            </a:extLst>
          </p:cNvPr>
          <p:cNvSpPr txBox="1"/>
          <p:nvPr/>
        </p:nvSpPr>
        <p:spPr>
          <a:xfrm>
            <a:off x="2429737" y="6445767"/>
            <a:ext cx="187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www.rsgterapel.nl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67F97EE-621B-8758-F9A3-CF34280B8371}"/>
              </a:ext>
            </a:extLst>
          </p:cNvPr>
          <p:cNvSpPr txBox="1"/>
          <p:nvPr/>
        </p:nvSpPr>
        <p:spPr>
          <a:xfrm>
            <a:off x="443745" y="1598049"/>
            <a:ext cx="71437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Elk profiel heeft een verplicht </a:t>
            </a:r>
            <a:r>
              <a:rPr lang="nl-NL" sz="2800" b="1" dirty="0" err="1">
                <a:solidFill>
                  <a:schemeClr val="bg1"/>
                </a:solidFill>
              </a:rPr>
              <a:t>profielvak</a:t>
            </a:r>
            <a:endParaRPr lang="nl-NL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Profiel techniek - nask1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Profiel zorg en welzijn - biologie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Profiel economie - vak economie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Profiel groen - biologie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41906A-5F0A-437A-132B-33495A083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46" y="1562099"/>
            <a:ext cx="4079154" cy="27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17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1012544"/>
            <a:ext cx="7761353" cy="48270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eaLnBrk="1" hangingPunct="1"/>
            <a:endParaRPr lang="pt-BR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0"/>
            <a:ext cx="9410693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Profielen mavo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167199-933E-FA49-AFC1-E80C17EE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3808" y="4395018"/>
            <a:ext cx="6288340" cy="444366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36215C0-53A2-B440-B98E-262081D65C88}"/>
              </a:ext>
            </a:extLst>
          </p:cNvPr>
          <p:cNvSpPr txBox="1"/>
          <p:nvPr/>
        </p:nvSpPr>
        <p:spPr>
          <a:xfrm>
            <a:off x="2429737" y="6445767"/>
            <a:ext cx="187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www.rsgterapel.nl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2F303E6-DC25-666B-A119-68C6818FAA26}"/>
              </a:ext>
            </a:extLst>
          </p:cNvPr>
          <p:cNvSpPr txBox="1"/>
          <p:nvPr/>
        </p:nvSpPr>
        <p:spPr>
          <a:xfrm>
            <a:off x="459917" y="1363285"/>
            <a:ext cx="849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Meerdere profielen</a:t>
            </a:r>
          </a:p>
          <a:p>
            <a:endParaRPr lang="nl-NL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Nask1 + Biologie	</a:t>
            </a:r>
          </a:p>
          <a:p>
            <a:r>
              <a:rPr lang="nl-NL" sz="2800" dirty="0">
                <a:solidFill>
                  <a:schemeClr val="bg1"/>
                </a:solidFill>
              </a:rPr>
              <a:t>	(techniek, zorg/ welzijn/ landbouw)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Biologie + economie</a:t>
            </a:r>
          </a:p>
          <a:p>
            <a:r>
              <a:rPr lang="nl-NL" sz="2800" dirty="0">
                <a:solidFill>
                  <a:schemeClr val="bg1"/>
                </a:solidFill>
              </a:rPr>
              <a:t>	(zorg en welzijn/ economie/ groen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Economie + Nask1</a:t>
            </a:r>
          </a:p>
          <a:p>
            <a:pPr lvl="1"/>
            <a:r>
              <a:rPr lang="nl-NL" sz="2800" dirty="0">
                <a:solidFill>
                  <a:schemeClr val="bg1"/>
                </a:solidFill>
              </a:rPr>
              <a:t>	(Economie/ techniek)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44A45A-F9B0-797E-9491-0203FEA2B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408" y="1438995"/>
            <a:ext cx="4718568" cy="26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4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3A25BC48-3D64-FB4A-B3AC-0194E4989389}"/>
              </a:ext>
            </a:extLst>
          </p:cNvPr>
          <p:cNvSpPr/>
          <p:nvPr/>
        </p:nvSpPr>
        <p:spPr>
          <a:xfrm>
            <a:off x="6737063" y="0"/>
            <a:ext cx="5454937" cy="5839555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D84399-BEE9-4241-B090-A1423AF2C0B3}"/>
              </a:ext>
            </a:extLst>
          </p:cNvPr>
          <p:cNvSpPr/>
          <p:nvPr/>
        </p:nvSpPr>
        <p:spPr>
          <a:xfrm>
            <a:off x="0" y="1015494"/>
            <a:ext cx="7761353" cy="48270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3F4713B-74D0-B14E-A717-B5150453B5FC}"/>
              </a:ext>
            </a:extLst>
          </p:cNvPr>
          <p:cNvSpPr/>
          <p:nvPr/>
        </p:nvSpPr>
        <p:spPr>
          <a:xfrm>
            <a:off x="0" y="0"/>
            <a:ext cx="9410693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1" indent="0" eaLnBrk="1" hangingPunct="1">
              <a:buNone/>
            </a:pPr>
            <a:r>
              <a:rPr lang="pt-BR" sz="4000" b="1" dirty="0">
                <a:solidFill>
                  <a:schemeClr val="bg1"/>
                </a:solidFill>
              </a:rPr>
              <a:t>Profielen mavo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31A673C1-687A-2744-9B15-1FCC09A7E692}"/>
              </a:ext>
            </a:extLst>
          </p:cNvPr>
          <p:cNvSpPr/>
          <p:nvPr/>
        </p:nvSpPr>
        <p:spPr>
          <a:xfrm flipH="1">
            <a:off x="4015619" y="5839556"/>
            <a:ext cx="8176381" cy="1018444"/>
          </a:xfrm>
          <a:custGeom>
            <a:avLst/>
            <a:gdLst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8176381 w 8176381"/>
              <a:gd name="connsiteY2" fmla="*/ 1018444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  <a:gd name="connsiteX0" fmla="*/ 0 w 8176381"/>
              <a:gd name="connsiteY0" fmla="*/ 0 h 1018444"/>
              <a:gd name="connsiteX1" fmla="*/ 8176381 w 8176381"/>
              <a:gd name="connsiteY1" fmla="*/ 0 h 1018444"/>
              <a:gd name="connsiteX2" fmla="*/ 6744305 w 8176381"/>
              <a:gd name="connsiteY2" fmla="*/ 1013606 h 1018444"/>
              <a:gd name="connsiteX3" fmla="*/ 0 w 8176381"/>
              <a:gd name="connsiteY3" fmla="*/ 1018444 h 1018444"/>
              <a:gd name="connsiteX4" fmla="*/ 0 w 8176381"/>
              <a:gd name="connsiteY4" fmla="*/ 0 h 10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6381" h="1018444">
                <a:moveTo>
                  <a:pt x="0" y="0"/>
                </a:moveTo>
                <a:lnTo>
                  <a:pt x="8176381" y="0"/>
                </a:lnTo>
                <a:lnTo>
                  <a:pt x="6744305" y="1013606"/>
                </a:lnTo>
                <a:lnTo>
                  <a:pt x="0" y="10184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167199-933E-FA49-AFC1-E80C17EE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1016" y="4395018"/>
            <a:ext cx="6288340" cy="444366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4A2E3F6-77D1-C94B-96E2-0D482D8D30E0}"/>
              </a:ext>
            </a:extLst>
          </p:cNvPr>
          <p:cNvSpPr/>
          <p:nvPr/>
        </p:nvSpPr>
        <p:spPr>
          <a:xfrm>
            <a:off x="9046946" y="5871724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Samen bouwen</a:t>
            </a:r>
          </a:p>
          <a:p>
            <a:pPr lvl="0" algn="r">
              <a:defRPr/>
            </a:pPr>
            <a:r>
              <a:rPr lang="nl-NL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riad Pro" panose="020B0503030403020204" pitchFamily="34" charset="0"/>
              </a:rPr>
              <a:t>aan de toekomst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36215C0-53A2-B440-B98E-262081D65C88}"/>
              </a:ext>
            </a:extLst>
          </p:cNvPr>
          <p:cNvSpPr txBox="1"/>
          <p:nvPr/>
        </p:nvSpPr>
        <p:spPr>
          <a:xfrm>
            <a:off x="2429737" y="6445767"/>
            <a:ext cx="187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A222E"/>
                </a:solidFill>
              </a:rPr>
              <a:t>www.rsgterapel.nl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046D9F9-6AD8-EC25-2077-83D62744B895}"/>
              </a:ext>
            </a:extLst>
          </p:cNvPr>
          <p:cNvSpPr txBox="1"/>
          <p:nvPr/>
        </p:nvSpPr>
        <p:spPr>
          <a:xfrm>
            <a:off x="326571" y="1259633"/>
            <a:ext cx="52391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Verplichte vakken mavo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Nederlands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Engels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Frans/Duits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Geschiedenis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Rekenen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Wiskunde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Aardrijkskunde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Nask2 (scheikunde)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46CE28-D57C-E597-80DE-69F1682DE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370" y="1988462"/>
            <a:ext cx="4377307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58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4995</TotalTime>
  <Words>5342</Words>
  <Application>Microsoft Office PowerPoint</Application>
  <PresentationFormat>Breedbeeld</PresentationFormat>
  <Paragraphs>521</Paragraphs>
  <Slides>23</Slides>
  <Notes>20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Myriad Pro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Venema, J.D.</dc:creator>
  <cp:lastModifiedBy>Schut, F.</cp:lastModifiedBy>
  <cp:revision>56</cp:revision>
  <dcterms:created xsi:type="dcterms:W3CDTF">2020-06-05T13:31:43Z</dcterms:created>
  <dcterms:modified xsi:type="dcterms:W3CDTF">2024-01-17T11:30:56Z</dcterms:modified>
</cp:coreProperties>
</file>