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339" r:id="rId5"/>
    <p:sldId id="358" r:id="rId6"/>
    <p:sldId id="380" r:id="rId7"/>
    <p:sldId id="343" r:id="rId8"/>
    <p:sldId id="381" r:id="rId9"/>
    <p:sldId id="335" r:id="rId10"/>
    <p:sldId id="377" r:id="rId11"/>
    <p:sldId id="355" r:id="rId12"/>
    <p:sldId id="382" r:id="rId13"/>
    <p:sldId id="385" r:id="rId14"/>
    <p:sldId id="383" r:id="rId15"/>
    <p:sldId id="384" r:id="rId16"/>
    <p:sldId id="370" r:id="rId17"/>
    <p:sldId id="371" r:id="rId18"/>
    <p:sldId id="373" r:id="rId19"/>
    <p:sldId id="361" r:id="rId20"/>
    <p:sldId id="387" r:id="rId21"/>
    <p:sldId id="374" r:id="rId22"/>
    <p:sldId id="376" r:id="rId23"/>
    <p:sldId id="386" r:id="rId24"/>
    <p:sldId id="357" r:id="rId25"/>
    <p:sldId id="365" r:id="rId26"/>
    <p:sldId id="360" r:id="rId27"/>
    <p:sldId id="369" r:id="rId28"/>
    <p:sldId id="346" r:id="rId29"/>
    <p:sldId id="378" r:id="rId30"/>
    <p:sldId id="368" r:id="rId31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ofstee, M." initials="HM" lastIdx="1" clrIdx="0">
    <p:extLst>
      <p:ext uri="{19B8F6BF-5375-455C-9EA6-DF929625EA0E}">
        <p15:presenceInfo xmlns:p15="http://schemas.microsoft.com/office/powerpoint/2012/main" userId="S::m.hofstee@rsgterapel.nl::11201e8d-1741-4b04-96ee-e8cc09146f1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50021"/>
    <a:srgbClr val="292929"/>
    <a:srgbClr val="0000FF"/>
    <a:srgbClr val="660033"/>
    <a:srgbClr val="CC3300"/>
    <a:srgbClr val="66CCFF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6AE7A0-0D06-4A30-8A92-7C9FBB8EE7AD}" v="574" dt="2021-09-12T12:22:32.883"/>
    <p1510:client id="{3AA1599C-34C6-4ED0-8C63-6ED86832BC99}" v="1" dt="2021-09-13T13:04:57.890"/>
    <p1510:client id="{63745D35-7267-4523-AF4E-F7C21778B60C}" v="59" dt="2021-09-13T12:58:55.082"/>
    <p1510:client id="{7B6450CD-3E36-4365-A878-88856F90DE4B}" v="9" dt="2021-09-12T11:46:00.381"/>
    <p1510:client id="{82931570-6E88-4927-89EE-B6474207F2BE}" v="34" dt="2021-09-12T12:16:39.459"/>
    <p1510:client id="{D7524D0F-563B-46C0-9C6F-45D9FA468ECB}" v="71" dt="2021-09-12T11:23:21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Stijl, licht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397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21" Type="http://schemas.openxmlformats.org/officeDocument/2006/relationships/slide" Target="slides/slide17.xml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06T09:41:39.562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CCA3F35-8CB2-487C-9FD1-7B741C12D44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2101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5FFA8C05-7086-44FD-B82F-AEDBDE286020}" type="datetimeFigureOut">
              <a:rPr lang="nl-NL"/>
              <a:pPr>
                <a:defRPr/>
              </a:pPr>
              <a:t>14-9-2021</a:t>
            </a:fld>
            <a:endParaRPr lang="nl-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EAF2099-8D9C-4E2B-816A-1F210582E8D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9517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75F616-07C3-41BE-86D5-AEE8D04CF789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260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75F616-07C3-41BE-86D5-AEE8D04CF789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73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EAF2099-8D9C-4E2B-816A-1F210582E8DE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1704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AF2099-8D9C-4E2B-816A-1F210582E8DE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252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0B8F3-6C87-4A8A-85B3-416EE9177DA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231E-3A61-452B-9084-C67393B9DA3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4A0D5-3E18-44CC-9DE6-C029D385CE9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3F3CE-67FB-4919-9199-265ECB1D785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el, tekst en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grafiek 3"/>
          <p:cNvSpPr>
            <a:spLocks noGrp="1"/>
          </p:cNvSpPr>
          <p:nvPr>
            <p:ph type="ch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D6BDC2-EE87-44CB-9E5B-61259105BE1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en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abel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8A36A0-D0E6-44EB-ADDC-8FF599C7926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2AA2C-28E6-46EB-917F-8E6B6C8DDD7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93EDE5-C4F2-4F80-93EF-98562D8FD82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D203E3-9C6F-4781-AFB5-62E8024F69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489E9-C809-4148-99A1-1141CB10728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B39C7-21BF-4BDB-A9B5-00488B139FD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89186-D950-4EB2-8160-A51D0666C41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E0F1D-95F2-4D8F-8572-7C2FC7BA19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13E82-0C5A-4943-B2AE-BA37296161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F1E5B256-B90F-4D69-9E91-4C0426FE642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ekeuze123nl.cdn.prismic.io/studiekeuze123nl/1d23ce89-43e7-4c80-af4a-511b8f19b6ae_Overzicht+opleidingen+met+numerus+fixus+2021-2022+correctie+15+april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nl/url?sa=i&amp;rct=j&amp;q=&amp;esrc=s&amp;frm=1&amp;source=images&amp;cd=&amp;cad=rja&amp;uact=8&amp;docid=T2N_VoLmjK0_fM&amp;tbnid=XnIFYw8yNelgyM:&amp;ved=0CAcQjRw&amp;url=http://shopsales.nl/index.php?item=raamsticker-geslaagd&amp;action=article&amp;aid=54&amp;lang=NL&amp;ei=SRgXVOLAD4exOdDqgcgD&amp;bvm=bv.75097201,d.bGQ&amp;psig=AFQjCNHlowWTuAih82GdnYZ6tKUcn9_lcA&amp;ust=1410885994404226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hyperlink" Target="http://www.google.nl/url?sa=i&amp;rct=j&amp;q=&amp;esrc=s&amp;frm=1&amp;source=images&amp;cd=&amp;docid=Sdcx3bLpjbxGXM&amp;tbnid=xbI1K2obNGyv7M:&amp;ved=0CAcQjRw&amp;url=http://www.attentrijschool.nl/praktijk.php&amp;ei=phgXVNjmCcTXPLTagaAD&amp;bvm=bv.75097201,d.bGQ&amp;psig=AFQjCNHbz1t9_5Z7CpQpp9i1gln_3-g1YQ&amp;ust=1410886129017099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xamenblad.nl/examenrooster/2022?u=%E2%9C%93&amp;dlgid=lm5gui2bt1isj&amp;s01=&amp;n11=vg41h1h4i9qe&amp;n11=vg41h1h4i9qd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7360" y="1556792"/>
            <a:ext cx="6400800" cy="2952328"/>
          </a:xfrm>
        </p:spPr>
        <p:txBody>
          <a:bodyPr/>
          <a:lstStyle/>
          <a:p>
            <a:pPr algn="l" eaLnBrk="1" hangingPunct="1">
              <a:defRPr/>
            </a:pPr>
            <a:r>
              <a:rPr lang="nl-NL" sz="2400"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Dhr. Boelens, mentor vwo 6</a:t>
            </a:r>
          </a:p>
          <a:p>
            <a:pPr algn="l" eaLnBrk="1" hangingPunct="1">
              <a:defRPr/>
            </a:pPr>
            <a:r>
              <a:rPr lang="nl-NL" sz="2400"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Dhr. Dekker, mentor havo 5</a:t>
            </a:r>
          </a:p>
          <a:p>
            <a:pPr algn="l" eaLnBrk="1" hangingPunct="1">
              <a:defRPr/>
            </a:pPr>
            <a:r>
              <a:rPr lang="nl-NL" sz="2400"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Dhr. Ludwicki, mentor havo 5</a:t>
            </a:r>
          </a:p>
          <a:p>
            <a:pPr algn="l" eaLnBrk="1" hangingPunct="1">
              <a:defRPr/>
            </a:pPr>
            <a:r>
              <a:rPr lang="nl-NL" sz="2400"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Dhr. Kors, mentor havo 5 en decaan</a:t>
            </a:r>
          </a:p>
          <a:p>
            <a:pPr algn="l" eaLnBrk="1" hangingPunct="1">
              <a:defRPr/>
            </a:pPr>
            <a:r>
              <a:rPr lang="nl-NL" sz="2400"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Mw. Van der Heide, coördinator</a:t>
            </a:r>
          </a:p>
          <a:p>
            <a:pPr algn="l" eaLnBrk="1" hangingPunct="1">
              <a:defRPr/>
            </a:pPr>
            <a:r>
              <a:rPr lang="nl-NL" sz="2400"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Mw. Hofstee, teamleider</a:t>
            </a:r>
          </a:p>
          <a:p>
            <a:pPr algn="l" eaLnBrk="1" hangingPunct="1">
              <a:defRPr/>
            </a:pPr>
            <a:endParaRPr lang="nl-NL">
              <a:solidFill>
                <a:schemeClr val="tx1">
                  <a:lumMod val="1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l" eaLnBrk="1" hangingPunct="1">
              <a:defRPr/>
            </a:pPr>
            <a:r>
              <a:rPr lang="nl-NL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		</a:t>
            </a:r>
          </a:p>
          <a:p>
            <a:pPr algn="l" eaLnBrk="1" hangingPunct="1">
              <a:defRPr/>
            </a:pPr>
            <a:endParaRPr lang="nl-NL">
              <a:solidFill>
                <a:schemeClr val="tx1">
                  <a:lumMod val="1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  <a:p>
            <a:pPr algn="l" eaLnBrk="1" hangingPunct="1">
              <a:defRPr/>
            </a:pPr>
            <a:r>
              <a:rPr lang="nl-NL">
                <a:solidFill>
                  <a:schemeClr val="tx1">
                    <a:lumMod val="10000"/>
                  </a:schemeClr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		</a:t>
            </a:r>
          </a:p>
          <a:p>
            <a:pPr algn="l" eaLnBrk="1" hangingPunct="1">
              <a:defRPr/>
            </a:pPr>
            <a:endParaRPr lang="nl-NL">
              <a:solidFill>
                <a:schemeClr val="tx1">
                  <a:lumMod val="10000"/>
                </a:schemeClr>
              </a:solidFill>
              <a:latin typeface="Arial" pitchFamily="3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nl-NL" sz="3200" b="1">
                <a:solidFill>
                  <a:srgbClr val="000000"/>
                </a:solidFill>
                <a:latin typeface="Arial" pitchFamily="34" charset="0"/>
                <a:ea typeface="Verdana" pitchFamily="34" charset="0"/>
                <a:cs typeface="Arial" pitchFamily="34" charset="0"/>
              </a:rPr>
              <a:t>Ouderavond  havo 5 vwo 6</a:t>
            </a:r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1A8C0-969F-49E6-A6EA-A54893D7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Verlof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0C0429-31CC-44BC-9D88-5C0F8FB3D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Voor de heugelijke en minder heugelijke gebeurtenissen.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 err="1">
                <a:solidFill>
                  <a:srgbClr val="000000"/>
                </a:solidFill>
                <a:latin typeface="Arial"/>
                <a:cs typeface="Arial"/>
              </a:rPr>
              <a:t>Rij-examen</a:t>
            </a: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:</a:t>
            </a:r>
            <a:br>
              <a: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Voor de </a:t>
            </a:r>
            <a:r>
              <a:rPr lang="nl-NL" sz="2400" err="1">
                <a:solidFill>
                  <a:srgbClr val="000000"/>
                </a:solidFill>
                <a:latin typeface="Arial"/>
                <a:cs typeface="Arial"/>
              </a:rPr>
              <a:t>examendag</a:t>
            </a: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 verlof.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Aanvragen bij de teamleider</a:t>
            </a:r>
          </a:p>
        </p:txBody>
      </p:sp>
    </p:spTree>
    <p:extLst>
      <p:ext uri="{BB962C8B-B14F-4D97-AF65-F5344CB8AC3E}">
        <p14:creationId xmlns:p14="http://schemas.microsoft.com/office/powerpoint/2010/main" val="1483237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1A8C0-969F-49E6-A6EA-A54893D7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Berlijn havo 5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0C0429-31CC-44BC-9D88-5C0F8FB3D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Vertrek maandag 6 december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Terug vrijdag 10 december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Overnachting hostel </a:t>
            </a:r>
            <a:r>
              <a:rPr lang="nl-NL" sz="2400" err="1">
                <a:solidFill>
                  <a:srgbClr val="000000"/>
                </a:solidFill>
                <a:latin typeface="Arial"/>
                <a:cs typeface="Arial"/>
              </a:rPr>
              <a:t>Alexanderplatz</a:t>
            </a:r>
            <a:endParaRPr lang="nl-NL" sz="2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Definitieve programma volgt. </a:t>
            </a:r>
            <a:br>
              <a:rPr lang="nl-NL" sz="2400">
                <a:latin typeface="Arial"/>
                <a:cs typeface="Arial"/>
              </a:rPr>
            </a:b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In ieder geval bezoek aan: Rijksdag, holocaustmonument, keuzeprogramma.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Brief en programmaboekje komen</a:t>
            </a:r>
          </a:p>
        </p:txBody>
      </p:sp>
    </p:spTree>
    <p:extLst>
      <p:ext uri="{BB962C8B-B14F-4D97-AF65-F5344CB8AC3E}">
        <p14:creationId xmlns:p14="http://schemas.microsoft.com/office/powerpoint/2010/main" val="530123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1A8C0-969F-49E6-A6EA-A54893D7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>
                <a:solidFill>
                  <a:srgbClr val="000000"/>
                </a:solidFill>
                <a:latin typeface="Arial"/>
                <a:cs typeface="Arial"/>
              </a:rPr>
              <a:t>Du Benelux vwo 6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0C0429-31CC-44BC-9D88-5C0F8FB3D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,Sans-Serif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Vertrek maandag 6 december</a:t>
            </a:r>
            <a:endParaRPr lang="en-US" sz="2400">
              <a:ea typeface="+mn-lt"/>
              <a:cs typeface="+mn-lt"/>
            </a:endParaRPr>
          </a:p>
          <a:p>
            <a:pPr>
              <a:buFont typeface="Wingdings,Sans-Serif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Terug vrijdag 10 december</a:t>
            </a:r>
          </a:p>
          <a:p>
            <a:pPr>
              <a:buFont typeface="Wingdings,Sans-Serif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Overnachten in jeugdhostels</a:t>
            </a:r>
          </a:p>
          <a:p>
            <a:pPr>
              <a:buFont typeface="Wingdings,Sans-Serif" panose="05000000000000000000" pitchFamily="2" charset="2"/>
              <a:buChar char="§"/>
            </a:pPr>
            <a:endParaRPr lang="nl-NL" sz="2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,Sans-Serif" panose="05000000000000000000" pitchFamily="2" charset="2"/>
              <a:buChar char="§"/>
            </a:pPr>
            <a:endParaRPr lang="nl-NL" sz="240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68891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29D8A-1439-42FA-AE6D-8DBB6949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Decanaat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AE191-FD22-4A71-862F-3ED0E9B31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voorstellen</a:t>
            </a: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Decaan havo – vwo (loopbaan en oriëntatie begeleiding)</a:t>
            </a: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Martijn Kors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26" name="Picture 2" descr="Keuzestress">
            <a:extLst>
              <a:ext uri="{FF2B5EF4-FFF2-40B4-BE49-F238E27FC236}">
                <a16:creationId xmlns:a16="http://schemas.microsoft.com/office/drawing/2014/main" id="{823EDA38-8F23-4959-A617-F41EB3C50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465" y="3876458"/>
            <a:ext cx="4977353" cy="199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382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29D8A-1439-42FA-AE6D-8DBB6949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Keuzebegeleiding havo 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AE191-FD22-4A71-862F-3ED0E9B31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 3: 	profielkeuze</a:t>
            </a:r>
          </a:p>
          <a:p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 4:	kennismaking met HBO</a:t>
            </a:r>
          </a:p>
          <a:p>
            <a:r>
              <a:rPr lang="nl-NL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 5: 	nadruk oriëntatie op 					vervolgstudie </a:t>
            </a: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Onderwijskiezer">
            <a:extLst>
              <a:ext uri="{FF2B5EF4-FFF2-40B4-BE49-F238E27FC236}">
                <a16:creationId xmlns:a16="http://schemas.microsoft.com/office/drawing/2014/main" id="{3988804B-20C9-47EC-A14A-EE2D858C60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12150" r="65775" b="12674"/>
          <a:stretch/>
        </p:blipFill>
        <p:spPr bwMode="auto">
          <a:xfrm>
            <a:off x="6674177" y="1011284"/>
            <a:ext cx="1913641" cy="47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081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29D8A-1439-42FA-AE6D-8DBB69497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Keuzebegeleiding vwo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AE191-FD22-4A71-862F-3ED0E9B31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 3: 	profielkeuze</a:t>
            </a:r>
          </a:p>
          <a:p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 4/5:	kennismaking met 						universiteit</a:t>
            </a:r>
          </a:p>
          <a:p>
            <a:r>
              <a:rPr lang="nl-NL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 6: 	nadruk oriëntatie op 					vervolgstudie </a:t>
            </a: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Onderwijskiezer">
            <a:extLst>
              <a:ext uri="{FF2B5EF4-FFF2-40B4-BE49-F238E27FC236}">
                <a16:creationId xmlns:a16="http://schemas.microsoft.com/office/drawing/2014/main" id="{66BC6664-AE77-4C4D-A0EF-F9D4CD362F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t="12150" r="65775" b="12674"/>
          <a:stretch/>
        </p:blipFill>
        <p:spPr bwMode="auto">
          <a:xfrm>
            <a:off x="6674177" y="1011284"/>
            <a:ext cx="1913641" cy="478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710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4865" y="1484784"/>
            <a:ext cx="7772400" cy="4467225"/>
          </a:xfrm>
        </p:spPr>
        <p:txBody>
          <a:bodyPr/>
          <a:lstStyle/>
          <a:p>
            <a:pPr eaLnBrk="1" hangingPunct="1">
              <a:buNone/>
            </a:pPr>
            <a:endParaRPr lang="nl-N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None/>
            </a:pPr>
            <a:r>
              <a:rPr lang="nl-N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Voornamelijk een individueel traject!</a:t>
            </a:r>
          </a:p>
          <a:p>
            <a:pPr eaLnBrk="1" hangingPunct="1"/>
            <a:r>
              <a:rPr lang="nl-N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HBO-WO</a:t>
            </a:r>
          </a:p>
          <a:p>
            <a:pPr eaLnBrk="1" hangingPunct="1"/>
            <a:r>
              <a:rPr lang="nl-N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Oriënteren</a:t>
            </a:r>
          </a:p>
          <a:p>
            <a:pPr eaLnBrk="1" hangingPunct="1"/>
            <a:r>
              <a:rPr lang="nl-N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Inschrijven</a:t>
            </a:r>
          </a:p>
          <a:p>
            <a:pPr eaLnBrk="1" hangingPunct="1"/>
            <a:r>
              <a:rPr lang="nl-N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Matching</a:t>
            </a:r>
          </a:p>
          <a:p>
            <a:pPr eaLnBrk="1" hangingPunct="1"/>
            <a:r>
              <a:rPr lang="nl-NL" sz="24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Numerus</a:t>
            </a:r>
            <a:r>
              <a:rPr lang="nl-N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fixus: Decentrale selectie</a:t>
            </a:r>
          </a:p>
          <a:p>
            <a:pPr eaLnBrk="1" hangingPunct="1"/>
            <a:r>
              <a:rPr lang="nl-N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Interne doorstroming (h5 naar v5)</a:t>
            </a:r>
          </a:p>
          <a:p>
            <a:pPr eaLnBrk="1" hangingPunct="1">
              <a:buFont typeface="Wingdings" pitchFamily="2" charset="2"/>
              <a:buChar char="v"/>
            </a:pPr>
            <a:endParaRPr lang="nl-NL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nl-NL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nl-NL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nl-NL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v"/>
            </a:pPr>
            <a:endParaRPr lang="nl-NL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67D9BFF-4DCC-4CA3-BCC9-1B55106B0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2DBFDBC-8A8F-4305-8F42-A53E063350D3}"/>
              </a:ext>
            </a:extLst>
          </p:cNvPr>
          <p:cNvSpPr txBox="1">
            <a:spLocks/>
          </p:cNvSpPr>
          <p:nvPr/>
        </p:nvSpPr>
        <p:spPr bwMode="auto">
          <a:xfrm>
            <a:off x="838200" y="7620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nl-NL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Inhoud vanavond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D7E0EBF8-FA8F-4751-88DA-FCEF7010B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64503"/>
            <a:ext cx="7772400" cy="1143000"/>
          </a:xfrm>
        </p:spPr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Verschillen HBO - WO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E2DF81-AA5B-40E4-964C-8D21C1E1B2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03" t="30985" r="21855" b="9633"/>
          <a:stretch/>
        </p:blipFill>
        <p:spPr>
          <a:xfrm>
            <a:off x="685800" y="1253764"/>
            <a:ext cx="7892592" cy="4542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2574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29D8A-1439-42FA-AE6D-8DBB6949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1550"/>
            <a:ext cx="7772400" cy="1143000"/>
          </a:xfrm>
        </p:spPr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Studiekeuze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AE191-FD22-4A71-862F-3ED0E9B3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73870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nl-NL" sz="2400" dirty="0">
                <a:solidFill>
                  <a:srgbClr val="660033"/>
                </a:solidFill>
                <a:latin typeface="Arial"/>
                <a:cs typeface="Arial"/>
              </a:rPr>
              <a:t>Wat vind ik belangrijk?</a:t>
            </a:r>
          </a:p>
          <a:p>
            <a:pPr lvl="2"/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Arbeidsmarkt</a:t>
            </a:r>
          </a:p>
          <a:p>
            <a:pPr lvl="2"/>
            <a:r>
              <a:rPr lang="en-US" dirty="0">
                <a:solidFill>
                  <a:srgbClr val="660033"/>
                </a:solidFill>
                <a:latin typeface="Arial"/>
                <a:cs typeface="Arial"/>
              </a:rPr>
              <a:t>Geld verdienen</a:t>
            </a:r>
          </a:p>
          <a:p>
            <a:pPr lvl="2"/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Werkplezier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660033"/>
                </a:solidFill>
                <a:latin typeface="Arial"/>
                <a:cs typeface="Arial"/>
              </a:rPr>
              <a:t>Wat sluit aan bij wat ik kan?</a:t>
            </a:r>
          </a:p>
          <a:p>
            <a:pPr lvl="2"/>
            <a:r>
              <a:rPr lang="en-US" dirty="0">
                <a:solidFill>
                  <a:srgbClr val="660033"/>
                </a:solidFill>
                <a:latin typeface="Arial"/>
                <a:cs typeface="Arial"/>
              </a:rPr>
              <a:t>Toelatingseisen vervolgopleidingen</a:t>
            </a:r>
          </a:p>
          <a:p>
            <a:pPr lvl="2"/>
            <a:r>
              <a:rPr lang="en-US" dirty="0">
                <a:solidFill>
                  <a:srgbClr val="660033"/>
                </a:solidFill>
                <a:latin typeface="Arial"/>
                <a:cs typeface="Arial"/>
              </a:rPr>
              <a:t>Er zijn soms reparatiemogelijkheden</a:t>
            </a:r>
          </a:p>
          <a:p>
            <a:pPr marL="0" indent="0">
              <a:buNone/>
            </a:pPr>
            <a:r>
              <a:rPr lang="nl-NL" sz="2400" dirty="0">
                <a:solidFill>
                  <a:srgbClr val="660033"/>
                </a:solidFill>
                <a:latin typeface="Arial"/>
                <a:cs typeface="Arial"/>
              </a:rPr>
              <a:t>Waar? </a:t>
            </a:r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nl-NL" dirty="0">
                <a:solidFill>
                  <a:srgbClr val="660033"/>
                </a:solidFill>
                <a:latin typeface="Arial"/>
                <a:cs typeface="Arial"/>
              </a:rPr>
              <a:t>Ga ik op kamers?</a:t>
            </a: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4D27BB5-CE24-49FA-BE85-D689A3640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23520"/>
            <a:ext cx="9144000" cy="591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477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29D8A-1439-42FA-AE6D-8DBB6949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6328"/>
            <a:ext cx="7772400" cy="1143000"/>
          </a:xfrm>
        </p:spPr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Individueel oriënteren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AE191-FD22-4A71-862F-3ED0E9B3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132787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sz="2800" dirty="0">
                <a:solidFill>
                  <a:srgbClr val="660033"/>
                </a:solidFill>
                <a:latin typeface="Comic Sans MS" pitchFamily="66" charset="0"/>
              </a:rPr>
              <a:t>-  </a:t>
            </a:r>
            <a:r>
              <a:rPr lang="nl-NL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Websites </a:t>
            </a:r>
          </a:p>
          <a:p>
            <a:pPr lvl="2"/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Studiekeuze123.nl</a:t>
            </a:r>
          </a:p>
          <a:p>
            <a:pPr lvl="2"/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Studeermeteenplan.nl (OCW)</a:t>
            </a:r>
          </a:p>
          <a:p>
            <a:pPr lvl="2"/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Websites HBO’s </a:t>
            </a:r>
            <a:r>
              <a:rPr lang="en-US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Universiteiten</a:t>
            </a:r>
            <a:r>
              <a:rPr lang="en-US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(brochures)</a:t>
            </a:r>
          </a:p>
          <a:p>
            <a:pPr lvl="1"/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</a:t>
            </a:r>
            <a:r>
              <a:rPr lang="en-US" sz="24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dagen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bezoeken</a:t>
            </a:r>
            <a:endParaRPr lang="en-US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Meeloopdag organiseren (</a:t>
            </a:r>
            <a:r>
              <a:rPr lang="en-US" sz="24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inschrijven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websites)</a:t>
            </a:r>
          </a:p>
          <a:p>
            <a:pPr lvl="1"/>
            <a:r>
              <a:rPr lang="en-US" sz="24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Webklassen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/online </a:t>
            </a:r>
            <a:r>
              <a:rPr lang="en-US" sz="2400" b="1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proefstuderen</a:t>
            </a:r>
            <a:r>
              <a:rPr lang="en-US" sz="24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(WO)</a:t>
            </a:r>
          </a:p>
          <a:p>
            <a:pPr lvl="1"/>
            <a:r>
              <a:rPr lang="nl-NL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Individuele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meeloopdag organiseren</a:t>
            </a:r>
          </a:p>
          <a:p>
            <a:pPr lvl="1"/>
            <a:r>
              <a:rPr lang="en-US" sz="2400" dirty="0" err="1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Beroepso</a:t>
            </a:r>
            <a:r>
              <a:rPr lang="nl-NL" sz="2400" dirty="0">
                <a:solidFill>
                  <a:srgbClr val="660033"/>
                </a:solidFill>
                <a:latin typeface="Arial" pitchFamily="34" charset="0"/>
                <a:cs typeface="Arial" pitchFamily="34" charset="0"/>
              </a:rPr>
              <a:t>riëntatie</a:t>
            </a:r>
            <a:r>
              <a:rPr lang="en-US" sz="2400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660033"/>
                </a:solidFill>
                <a:latin typeface="Comic Sans MS" pitchFamily="66" charset="0"/>
              </a:rPr>
              <a:t>	</a:t>
            </a:r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44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61DAD6-C58B-43FD-9A88-CF4A3C6B9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Positie voor-examenklas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95FA25-F4F6-4CBA-BA36-1D559636A7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85800" y="1981200"/>
            <a:ext cx="1941984" cy="3248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400">
                <a:latin typeface="Calibri" panose="020F0502020204030204" pitchFamily="34" charset="0"/>
              </a:rPr>
              <a:t>School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400">
                <a:latin typeface="Calibri" panose="020F0502020204030204" pitchFamily="34" charset="0"/>
              </a:rPr>
              <a:t>examen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0EC789-F894-420D-A826-8EF0A4CA2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2200" y="2059429"/>
            <a:ext cx="1735832" cy="3169771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400">
                <a:latin typeface="Calibri" panose="020F0502020204030204" pitchFamily="34" charset="0"/>
              </a:rPr>
              <a:t>Eind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400">
                <a:latin typeface="Calibri" panose="020F0502020204030204" pitchFamily="34" charset="0"/>
              </a:rPr>
              <a:t>cijfer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DF9C2C5-CC67-4953-97BF-4D7E23103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3300" y="1981201"/>
            <a:ext cx="1941984" cy="324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400">
                <a:latin typeface="Calibri" panose="020F0502020204030204" pitchFamily="34" charset="0"/>
              </a:rPr>
              <a:t>Centraal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l-NL" altLang="nl-NL" sz="4400">
                <a:latin typeface="Calibri" panose="020F0502020204030204" pitchFamily="34" charset="0"/>
              </a:rPr>
              <a:t>examen</a:t>
            </a:r>
          </a:p>
        </p:txBody>
      </p:sp>
      <p:sp>
        <p:nvSpPr>
          <p:cNvPr id="11" name="Pijl: rechts 10">
            <a:extLst>
              <a:ext uri="{FF2B5EF4-FFF2-40B4-BE49-F238E27FC236}">
                <a16:creationId xmlns:a16="http://schemas.microsoft.com/office/drawing/2014/main" id="{502E0EC2-69AF-44A2-9D7C-4A4FADD6B02B}"/>
              </a:ext>
            </a:extLst>
          </p:cNvPr>
          <p:cNvSpPr/>
          <p:nvPr/>
        </p:nvSpPr>
        <p:spPr>
          <a:xfrm>
            <a:off x="5652120" y="3606880"/>
            <a:ext cx="648072" cy="484632"/>
          </a:xfrm>
          <a:prstGeom prst="rightArrow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lusteken 11">
            <a:extLst>
              <a:ext uri="{FF2B5EF4-FFF2-40B4-BE49-F238E27FC236}">
                <a16:creationId xmlns:a16="http://schemas.microsoft.com/office/drawing/2014/main" id="{B6AFD932-475D-4B78-AC75-257FD8CC4E91}"/>
              </a:ext>
            </a:extLst>
          </p:cNvPr>
          <p:cNvSpPr/>
          <p:nvPr/>
        </p:nvSpPr>
        <p:spPr>
          <a:xfrm>
            <a:off x="2614042" y="3391996"/>
            <a:ext cx="857250" cy="829092"/>
          </a:xfrm>
          <a:prstGeom prst="mathPlus">
            <a:avLst/>
          </a:prstGeom>
          <a:solidFill>
            <a:srgbClr val="0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3612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29D8A-1439-42FA-AE6D-8DBB6949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3304"/>
            <a:ext cx="7772400" cy="1143000"/>
          </a:xfrm>
        </p:spPr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dagen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AE191-FD22-4A71-862F-3ED0E9B3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8396"/>
            <a:ext cx="77724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tabLst>
                <a:tab pos="4121150" algn="l"/>
              </a:tabLst>
            </a:pPr>
            <a:r>
              <a:rPr lang="nl-NL" sz="2400" dirty="0">
                <a:solidFill>
                  <a:srgbClr val="660033"/>
                </a:solidFill>
                <a:latin typeface="Arial"/>
                <a:ea typeface="Verdana"/>
                <a:cs typeface="Arial"/>
              </a:rPr>
              <a:t>Windesheim Zwolle	5 november 2021 </a:t>
            </a:r>
            <a:endParaRPr lang="nl-NL" sz="2400" dirty="0">
              <a:solidFill>
                <a:srgbClr val="660033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 marL="0" indent="0" eaLnBrk="1" hangingPunct="1">
              <a:lnSpc>
                <a:spcPct val="90000"/>
              </a:lnSpc>
              <a:buNone/>
              <a:tabLst>
                <a:tab pos="4121150" algn="l"/>
              </a:tabLst>
            </a:pPr>
            <a:r>
              <a:rPr lang="nl-NL" sz="2400" dirty="0">
                <a:solidFill>
                  <a:srgbClr val="660033"/>
                </a:solidFill>
                <a:latin typeface="Arial"/>
                <a:ea typeface="Verdana"/>
                <a:cs typeface="Arial"/>
              </a:rPr>
              <a:t>Hanze Groningen	6 november 2021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4121150" algn="l"/>
              </a:tabLst>
            </a:pPr>
            <a:r>
              <a:rPr lang="nl-NL" sz="2400" dirty="0">
                <a:solidFill>
                  <a:srgbClr val="660033"/>
                </a:solidFill>
                <a:latin typeface="Arial"/>
                <a:ea typeface="Verdana"/>
                <a:cs typeface="Arial"/>
              </a:rPr>
              <a:t>RUG 	12 november 2021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4121150" algn="l"/>
              </a:tabLst>
            </a:pPr>
            <a:r>
              <a:rPr lang="nl-NL" sz="2400" dirty="0">
                <a:solidFill>
                  <a:srgbClr val="660033"/>
                </a:solidFill>
                <a:latin typeface="Arial"/>
                <a:ea typeface="Verdana"/>
                <a:cs typeface="Arial"/>
              </a:rPr>
              <a:t>NHL-Stenden 	13 november 2021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4121150" algn="l"/>
              </a:tabLst>
            </a:pPr>
            <a:r>
              <a:rPr lang="nl-NL" sz="2400" dirty="0" err="1">
                <a:solidFill>
                  <a:srgbClr val="660033"/>
                </a:solidFill>
                <a:latin typeface="Arial"/>
                <a:ea typeface="Verdana"/>
                <a:cs typeface="Arial"/>
              </a:rPr>
              <a:t>UTwente</a:t>
            </a:r>
            <a:r>
              <a:rPr lang="nl-NL" sz="2400" dirty="0">
                <a:solidFill>
                  <a:srgbClr val="660033"/>
                </a:solidFill>
                <a:latin typeface="Arial"/>
                <a:ea typeface="Verdana"/>
                <a:cs typeface="Arial"/>
              </a:rPr>
              <a:t>	21 november 2021</a:t>
            </a:r>
          </a:p>
          <a:p>
            <a:pPr marL="0" indent="0" eaLnBrk="1" hangingPunct="1">
              <a:lnSpc>
                <a:spcPct val="90000"/>
              </a:lnSpc>
              <a:buNone/>
              <a:tabLst>
                <a:tab pos="4121150" algn="l"/>
              </a:tabLst>
            </a:pPr>
            <a:r>
              <a:rPr lang="nl-NL" sz="2400" dirty="0">
                <a:solidFill>
                  <a:srgbClr val="660033"/>
                </a:solidFill>
                <a:latin typeface="Arial"/>
                <a:ea typeface="Verdana"/>
                <a:cs typeface="Arial"/>
              </a:rPr>
              <a:t>	(online)</a:t>
            </a:r>
          </a:p>
          <a:p>
            <a:pPr>
              <a:lnSpc>
                <a:spcPct val="90000"/>
              </a:lnSpc>
              <a:tabLst>
                <a:tab pos="4121150" algn="l"/>
              </a:tabLst>
            </a:pPr>
            <a:r>
              <a:rPr lang="nl-NL" sz="2400" dirty="0">
                <a:solidFill>
                  <a:srgbClr val="660033"/>
                </a:solidFill>
                <a:latin typeface="Arial"/>
                <a:ea typeface="Verdana"/>
                <a:cs typeface="Arial"/>
              </a:rPr>
              <a:t>Aanmelden voor open dagen</a:t>
            </a:r>
          </a:p>
          <a:p>
            <a:pPr>
              <a:lnSpc>
                <a:spcPct val="90000"/>
              </a:lnSpc>
              <a:tabLst>
                <a:tab pos="4121150" algn="l"/>
              </a:tabLst>
            </a:pPr>
            <a:r>
              <a:rPr lang="nl-NL" sz="2400" dirty="0">
                <a:solidFill>
                  <a:srgbClr val="660033"/>
                </a:solidFill>
                <a:latin typeface="Arial"/>
                <a:ea typeface="Verdana"/>
                <a:cs typeface="Arial"/>
              </a:rPr>
              <a:t>Ook online open dagen</a:t>
            </a:r>
          </a:p>
          <a:p>
            <a:pPr eaLnBrk="1" hangingPunct="1">
              <a:lnSpc>
                <a:spcPct val="90000"/>
              </a:lnSpc>
              <a:tabLst>
                <a:tab pos="4121150" algn="l"/>
              </a:tabLst>
            </a:pPr>
            <a:r>
              <a:rPr lang="nl-NL" sz="2400" dirty="0">
                <a:solidFill>
                  <a:srgbClr val="660033"/>
                </a:solidFill>
                <a:latin typeface="Arial"/>
                <a:ea typeface="Verdana"/>
                <a:cs typeface="Arial"/>
              </a:rPr>
              <a:t>Meer info en andere data	: www.studiekeuze123.nl</a:t>
            </a:r>
            <a:r>
              <a:rPr lang="en-US" sz="2400" dirty="0">
                <a:solidFill>
                  <a:srgbClr val="660033"/>
                </a:solidFill>
                <a:latin typeface="Comic Sans MS" pitchFamily="66" charset="0"/>
              </a:rPr>
              <a:t>	</a:t>
            </a:r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859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783C9347-DFED-4521-90B4-AE83CABD7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44" r="24742" b="23928"/>
          <a:stretch/>
        </p:blipFill>
        <p:spPr>
          <a:xfrm>
            <a:off x="0" y="1065228"/>
            <a:ext cx="8644379" cy="4653755"/>
          </a:xfrm>
          <a:prstGeom prst="rect">
            <a:avLst/>
          </a:prstGeom>
        </p:spPr>
      </p:pic>
      <p:cxnSp>
        <p:nvCxnSpPr>
          <p:cNvPr id="9" name="Rechte verbindingslijn met pijl 8"/>
          <p:cNvCxnSpPr>
            <a:cxnSpLocks/>
          </p:cNvCxnSpPr>
          <p:nvPr/>
        </p:nvCxnSpPr>
        <p:spPr>
          <a:xfrm flipV="1">
            <a:off x="1583704" y="4619134"/>
            <a:ext cx="1338606" cy="810705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C473FBEC-7B1F-4DAA-925D-1BE20B468E67}"/>
              </a:ext>
            </a:extLst>
          </p:cNvPr>
          <p:cNvCxnSpPr>
            <a:cxnSpLocks/>
          </p:cNvCxnSpPr>
          <p:nvPr/>
        </p:nvCxnSpPr>
        <p:spPr>
          <a:xfrm flipH="1" flipV="1">
            <a:off x="1943494" y="2031477"/>
            <a:ext cx="1139071" cy="1135929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el 10">
            <a:extLst>
              <a:ext uri="{FF2B5EF4-FFF2-40B4-BE49-F238E27FC236}">
                <a16:creationId xmlns:a16="http://schemas.microsoft.com/office/drawing/2014/main" id="{B28C56B5-BE84-4ADE-A621-A1D717C22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EAA23C95-88FE-49CB-9BA5-369C95FE6DEC}"/>
              </a:ext>
            </a:extLst>
          </p:cNvPr>
          <p:cNvSpPr txBox="1">
            <a:spLocks/>
          </p:cNvSpPr>
          <p:nvPr/>
        </p:nvSpPr>
        <p:spPr bwMode="auto">
          <a:xfrm>
            <a:off x="685800" y="188455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nl-NL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Inschrijven: studielink en </a:t>
            </a:r>
            <a:r>
              <a:rPr lang="nl-NL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DigiD</a:t>
            </a:r>
            <a:endParaRPr lang="nl-NL" sz="3200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687576" y="1197204"/>
            <a:ext cx="7772400" cy="3899306"/>
          </a:xfrm>
        </p:spPr>
        <p:txBody>
          <a:bodyPr/>
          <a:lstStyle/>
          <a:p>
            <a:endParaRPr lang="nl-N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Centraal via www.studielink.nl</a:t>
            </a:r>
          </a:p>
          <a:p>
            <a:r>
              <a:rPr lang="nl-N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Meerdere opleidingen mag</a:t>
            </a:r>
          </a:p>
          <a:p>
            <a:r>
              <a:rPr lang="nl-NL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Wijzigen kan tot deadline </a:t>
            </a:r>
          </a:p>
          <a:p>
            <a:pPr marL="0" indent="0">
              <a:buNone/>
            </a:pPr>
            <a:endParaRPr lang="nl-NL" sz="2400" b="1" dirty="0">
              <a:solidFill>
                <a:srgbClr val="000000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Deadline </a:t>
            </a:r>
            <a:r>
              <a:rPr lang="nl-NL" sz="2400" b="1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1 mei 2022</a:t>
            </a:r>
          </a:p>
          <a:p>
            <a:pPr lvl="1">
              <a:buFont typeface="Arial" charset="0"/>
              <a:buChar char="•"/>
            </a:pP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Matching/studiekeuzecheck (procedure voor iedere opleiding anders)</a:t>
            </a:r>
          </a:p>
          <a:p>
            <a:pPr lvl="1">
              <a:buFont typeface="Arial" charset="0"/>
              <a:buChar char="•"/>
            </a:pPr>
            <a:r>
              <a:rPr lang="nl-NL" sz="2400" i="1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Niet-bindend</a:t>
            </a: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 advies </a:t>
            </a:r>
          </a:p>
          <a:p>
            <a:endParaRPr lang="nl-N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nl-NL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kstvak 85"/>
          <p:cNvSpPr txBox="1">
            <a:spLocks noChangeArrowheads="1"/>
          </p:cNvSpPr>
          <p:nvPr/>
        </p:nvSpPr>
        <p:spPr bwMode="auto">
          <a:xfrm>
            <a:off x="694031" y="3645024"/>
            <a:ext cx="88924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</a:pPr>
            <a:endParaRPr lang="nl-NL" sz="2400" dirty="0">
              <a:solidFill>
                <a:srgbClr val="000000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nl-NL" sz="2400" dirty="0">
              <a:solidFill>
                <a:srgbClr val="000000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nl-NL" sz="2400" dirty="0">
              <a:solidFill>
                <a:srgbClr val="000000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9D67BFB-CD96-495D-8DD9-6BA09E354BCB}"/>
              </a:ext>
            </a:extLst>
          </p:cNvPr>
          <p:cNvSpPr txBox="1">
            <a:spLocks/>
          </p:cNvSpPr>
          <p:nvPr/>
        </p:nvSpPr>
        <p:spPr bwMode="auto">
          <a:xfrm>
            <a:off x="685800" y="47330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nl-NL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Inschrijven zonder </a:t>
            </a:r>
            <a:r>
              <a:rPr lang="nl-NL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numerus</a:t>
            </a:r>
            <a:r>
              <a:rPr lang="nl-NL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fixus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3661B3B-6D9B-41EA-8E8F-D444E11F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ekstvak 85"/>
          <p:cNvSpPr txBox="1">
            <a:spLocks noChangeArrowheads="1"/>
          </p:cNvSpPr>
          <p:nvPr/>
        </p:nvSpPr>
        <p:spPr bwMode="auto">
          <a:xfrm>
            <a:off x="241722" y="1052736"/>
            <a:ext cx="889248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nl-NL" sz="2400" b="1" dirty="0">
              <a:solidFill>
                <a:srgbClr val="000000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DECENTRALE SELECTIE (</a:t>
            </a:r>
            <a:r>
              <a:rPr lang="nl-NL" sz="2400" dirty="0" err="1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ipv</a:t>
            </a: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 loting)</a:t>
            </a:r>
          </a:p>
          <a:p>
            <a:pPr lvl="1">
              <a:buFont typeface="Arial" charset="0"/>
              <a:buChar char="•"/>
            </a:pP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Deadline </a:t>
            </a:r>
            <a:r>
              <a:rPr lang="nl-NL" sz="2400" b="1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15 januari 2022!!!</a:t>
            </a:r>
          </a:p>
          <a:p>
            <a:pPr lvl="1">
              <a:buFont typeface="Arial" charset="0"/>
              <a:buChar char="•"/>
            </a:pPr>
            <a:endParaRPr lang="nl-NL" sz="2400" b="1" dirty="0">
              <a:solidFill>
                <a:srgbClr val="000000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Inschrijven via studielink (vanaf oktober 2021)</a:t>
            </a:r>
          </a:p>
          <a:p>
            <a:pPr lvl="1">
              <a:buFont typeface="Arial" charset="0"/>
              <a:buChar char="•"/>
            </a:pP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Opleiding selecteert (start procedure januari)</a:t>
            </a:r>
          </a:p>
          <a:p>
            <a:pPr lvl="1">
              <a:buFont typeface="Arial" charset="0"/>
              <a:buChar char="•"/>
            </a:pP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Uitslag selectie 15 april</a:t>
            </a:r>
          </a:p>
          <a:p>
            <a:pPr lvl="1">
              <a:buFont typeface="Arial" charset="0"/>
              <a:buChar char="•"/>
            </a:pPr>
            <a:endParaRPr lang="nl-NL" sz="2400" dirty="0">
              <a:solidFill>
                <a:srgbClr val="000000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Maximaal 2 fixus-opleidingen (</a:t>
            </a:r>
            <a:r>
              <a:rPr lang="nl-NL" sz="2400" b="1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was 1</a:t>
            </a: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)</a:t>
            </a:r>
          </a:p>
          <a:p>
            <a:pPr lvl="1">
              <a:buFont typeface="Arial" charset="0"/>
              <a:buChar char="•"/>
            </a:pP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Zelfde opleiding aan andere instelling mag</a:t>
            </a:r>
          </a:p>
          <a:p>
            <a:pPr lvl="2">
              <a:buFont typeface="Arial" charset="0"/>
              <a:buChar char="•"/>
            </a:pPr>
            <a:r>
              <a:rPr lang="nl-NL" sz="2400" i="1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Uitzonderingen: Geneeskunde, Tandheelkunde, Fysiotherapie, Mondzorgkunde, Verloskunde</a:t>
            </a:r>
          </a:p>
          <a:p>
            <a:pPr lvl="1">
              <a:buFont typeface="Arial" charset="0"/>
              <a:buChar char="•"/>
            </a:pPr>
            <a:endParaRPr lang="nl-NL" sz="2400" b="1" dirty="0">
              <a:solidFill>
                <a:srgbClr val="000000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 lvl="1">
              <a:buFont typeface="Arial" charset="0"/>
              <a:buChar char="•"/>
            </a:pPr>
            <a:endParaRPr lang="nl-NL" sz="2400" b="1" dirty="0">
              <a:solidFill>
                <a:srgbClr val="000000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nl-NL" sz="2400" dirty="0">
              <a:solidFill>
                <a:srgbClr val="000000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nl-NL" sz="2400" dirty="0">
              <a:solidFill>
                <a:srgbClr val="000000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>
              <a:buFont typeface="Arial" charset="0"/>
              <a:buChar char="•"/>
            </a:pPr>
            <a:endParaRPr lang="nl-NL" sz="2400" dirty="0">
              <a:solidFill>
                <a:srgbClr val="000000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2" name="Tekstvak 1">
            <a:hlinkClick r:id="rId3"/>
          </p:cNvPr>
          <p:cNvSpPr txBox="1"/>
          <p:nvPr/>
        </p:nvSpPr>
        <p:spPr>
          <a:xfrm>
            <a:off x="3129699" y="6275681"/>
            <a:ext cx="601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0000"/>
                </a:solidFill>
              </a:rPr>
              <a:t>Link: Opleidingen met </a:t>
            </a:r>
            <a:r>
              <a:rPr lang="nl-NL" sz="2400" b="1" dirty="0" err="1">
                <a:solidFill>
                  <a:srgbClr val="000000"/>
                </a:solidFill>
              </a:rPr>
              <a:t>numerus</a:t>
            </a:r>
            <a:r>
              <a:rPr lang="nl-NL" sz="2400" b="1" dirty="0">
                <a:solidFill>
                  <a:srgbClr val="000000"/>
                </a:solidFill>
              </a:rPr>
              <a:t> fixus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84474B2-0EEF-4F44-BEB1-AA1EBD0D6795}"/>
              </a:ext>
            </a:extLst>
          </p:cNvPr>
          <p:cNvSpPr txBox="1">
            <a:spLocks/>
          </p:cNvSpPr>
          <p:nvPr/>
        </p:nvSpPr>
        <p:spPr bwMode="auto">
          <a:xfrm>
            <a:off x="685800" y="473304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nl-NL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Inschrijven met </a:t>
            </a:r>
            <a:r>
              <a:rPr lang="nl-NL" sz="3200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numerus</a:t>
            </a:r>
            <a:r>
              <a:rPr lang="nl-NL" sz="3200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fixus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69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A8CE4C1-5027-442D-A8FB-08D96A50FF93}"/>
              </a:ext>
            </a:extLst>
          </p:cNvPr>
          <p:cNvSpPr txBox="1"/>
          <p:nvPr/>
        </p:nvSpPr>
        <p:spPr>
          <a:xfrm>
            <a:off x="6156176" y="633333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C00000"/>
                </a:solidFill>
              </a:rPr>
              <a:t>www.duo.nl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78"/>
          <p:cNvSpPr>
            <a:spLocks noGrp="1"/>
          </p:cNvSpPr>
          <p:nvPr>
            <p:ph type="title"/>
          </p:nvPr>
        </p:nvSpPr>
        <p:spPr>
          <a:xfrm>
            <a:off x="1908175" y="188913"/>
            <a:ext cx="4886325" cy="1000125"/>
          </a:xfrm>
        </p:spPr>
        <p:txBody>
          <a:bodyPr/>
          <a:lstStyle/>
          <a:p>
            <a:pPr eaLnBrk="1" hangingPunct="1"/>
            <a:r>
              <a:rPr lang="nl-NL" sz="2800" b="1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Interne doorstroming</a:t>
            </a:r>
          </a:p>
        </p:txBody>
      </p:sp>
      <p:sp>
        <p:nvSpPr>
          <p:cNvPr id="10243" name="Tekstvak 85"/>
          <p:cNvSpPr txBox="1">
            <a:spLocks noChangeArrowheads="1"/>
          </p:cNvSpPr>
          <p:nvPr/>
        </p:nvSpPr>
        <p:spPr bwMode="auto">
          <a:xfrm>
            <a:off x="107504" y="1556792"/>
            <a:ext cx="903649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Na havo 5 naar vwo 5</a:t>
            </a:r>
          </a:p>
          <a:p>
            <a:endParaRPr lang="nl-NL" sz="2400" dirty="0">
              <a:solidFill>
                <a:srgbClr val="000000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 marL="630238" lvl="1" indent="-173038">
              <a:buFont typeface="Arial" charset="0"/>
              <a:buChar char="•"/>
            </a:pP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Aanmelden voor </a:t>
            </a:r>
            <a:r>
              <a:rPr lang="nl-NL" sz="2400" b="1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1 december 2021 </a:t>
            </a: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bij decaan</a:t>
            </a:r>
          </a:p>
          <a:p>
            <a:pPr marL="630238" lvl="1" indent="-173038">
              <a:buFont typeface="Arial" charset="0"/>
              <a:buChar char="•"/>
            </a:pPr>
            <a:endParaRPr lang="nl-NL" sz="2400" dirty="0">
              <a:solidFill>
                <a:srgbClr val="000000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 marL="630238" lvl="1" indent="-173038">
              <a:buFont typeface="Arial" pitchFamily="34" charset="0"/>
              <a:buChar char="•"/>
            </a:pP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Adviezen vakdocenten over</a:t>
            </a:r>
          </a:p>
          <a:p>
            <a:pPr lvl="2">
              <a:buFont typeface="Arial" pitchFamily="34" charset="0"/>
              <a:buChar char="•"/>
            </a:pP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Inzet/werkhouding</a:t>
            </a:r>
          </a:p>
          <a:p>
            <a:pPr lvl="2">
              <a:buFont typeface="Arial" pitchFamily="34" charset="0"/>
              <a:buChar char="•"/>
            </a:pP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Inzicht/kansen op het vwo</a:t>
            </a:r>
          </a:p>
          <a:p>
            <a:pPr lvl="1"/>
            <a:endParaRPr lang="nl-NL" sz="2400" dirty="0">
              <a:solidFill>
                <a:srgbClr val="000000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 Advies na 2</a:t>
            </a:r>
            <a:r>
              <a:rPr lang="nl-NL" sz="2400" baseline="300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e</a:t>
            </a: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 toetsweek (januari 2022)</a:t>
            </a:r>
          </a:p>
          <a:p>
            <a:pPr lvl="1">
              <a:buFont typeface="Arial" pitchFamily="34" charset="0"/>
              <a:buChar char="•"/>
            </a:pPr>
            <a:r>
              <a:rPr lang="nl-NL" sz="2400" dirty="0">
                <a:solidFill>
                  <a:srgbClr val="000000"/>
                </a:solidFill>
                <a:latin typeface="Arial" charset="0"/>
                <a:ea typeface="Verdana" pitchFamily="34" charset="0"/>
                <a:cs typeface="Arial" charset="0"/>
              </a:rPr>
              <a:t> Alternatief /plan B ??!!</a:t>
            </a:r>
          </a:p>
          <a:p>
            <a:pPr lvl="2">
              <a:buFont typeface="Arial" pitchFamily="34" charset="0"/>
              <a:buChar char="•"/>
            </a:pPr>
            <a:endParaRPr lang="nl-NL" sz="2400" dirty="0">
              <a:solidFill>
                <a:srgbClr val="000000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 lvl="1">
              <a:buFont typeface="Arial" pitchFamily="34" charset="0"/>
              <a:buChar char="•"/>
            </a:pPr>
            <a:endParaRPr lang="nl-NL" sz="2400" dirty="0">
              <a:solidFill>
                <a:srgbClr val="000000"/>
              </a:solidFill>
              <a:latin typeface="Arial" charset="0"/>
              <a:ea typeface="Verdana" pitchFamily="34" charset="0"/>
              <a:cs typeface="Arial" charset="0"/>
            </a:endParaRPr>
          </a:p>
          <a:p>
            <a:pPr lvl="2">
              <a:buFont typeface="Arial" pitchFamily="34" charset="0"/>
              <a:buChar char="•"/>
            </a:pPr>
            <a:endParaRPr lang="nl-NL" sz="2400" dirty="0">
              <a:solidFill>
                <a:srgbClr val="0000FF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C29D8A-1439-42FA-AE6D-8DBB6949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73304"/>
            <a:ext cx="7772400" cy="1143000"/>
          </a:xfrm>
        </p:spPr>
        <p:txBody>
          <a:bodyPr/>
          <a:lstStyle/>
          <a:p>
            <a:pPr algn="l"/>
            <a:r>
              <a:rPr lang="nl-NL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0AAE191-FD22-4A71-862F-3ED0E9B31A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98396"/>
            <a:ext cx="77724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660033"/>
                </a:solidFill>
                <a:latin typeface="Arial"/>
                <a:cs typeface="Arial"/>
              </a:rPr>
              <a:t>Martijn Kors</a:t>
            </a:r>
            <a:endParaRPr lang="en-US" sz="24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660033"/>
                </a:solidFill>
                <a:latin typeface="Arial"/>
                <a:cs typeface="Arial"/>
              </a:rPr>
              <a:t>0599 581226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660033"/>
                </a:solidFill>
                <a:latin typeface="Arial"/>
                <a:cs typeface="Arial"/>
              </a:rPr>
              <a:t>m.kors@rsgterapel.nl</a:t>
            </a:r>
          </a:p>
          <a:p>
            <a:endParaRPr lang="en-US" sz="2400" dirty="0">
              <a:solidFill>
                <a:srgbClr val="660033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 err="1">
                <a:solidFill>
                  <a:srgbClr val="660033"/>
                </a:solidFill>
                <a:latin typeface="Arial"/>
                <a:cs typeface="Arial"/>
              </a:rPr>
              <a:t>Donderdag</a:t>
            </a:r>
            <a:r>
              <a:rPr lang="en-US" sz="2400" dirty="0">
                <a:solidFill>
                  <a:srgbClr val="660033"/>
                </a:solidFill>
                <a:latin typeface="Arial"/>
                <a:cs typeface="Arial"/>
              </a:rPr>
              <a:t> (</a:t>
            </a:r>
            <a:r>
              <a:rPr lang="en-US" sz="2400" dirty="0" err="1">
                <a:solidFill>
                  <a:srgbClr val="660033"/>
                </a:solidFill>
                <a:latin typeface="Arial"/>
                <a:cs typeface="Arial"/>
              </a:rPr>
              <a:t>kantoor</a:t>
            </a:r>
            <a:r>
              <a:rPr lang="en-US" sz="2400" dirty="0">
                <a:solidFill>
                  <a:srgbClr val="660033"/>
                </a:solidFill>
                <a:latin typeface="Arial"/>
                <a:cs typeface="Arial"/>
              </a:rPr>
              <a:t>) H011)</a:t>
            </a:r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2400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1567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encrypted-tbn1.gstatic.com/images?q=tbn:ANd9GcTJxODkr4mIjIQge4PCRgRqG8DgiwH0KX_eYEg6d7nNVXUhbVB3i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3329186" cy="3329187"/>
          </a:xfrm>
          <a:prstGeom prst="rect">
            <a:avLst/>
          </a:prstGeom>
          <a:noFill/>
        </p:spPr>
      </p:pic>
      <p:sp>
        <p:nvSpPr>
          <p:cNvPr id="12291" name="Tekstvak 2"/>
          <p:cNvSpPr txBox="1">
            <a:spLocks noChangeArrowheads="1"/>
          </p:cNvSpPr>
          <p:nvPr/>
        </p:nvSpPr>
        <p:spPr bwMode="auto">
          <a:xfrm>
            <a:off x="2952155" y="665842"/>
            <a:ext cx="323969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A50021"/>
                </a:solidFill>
                <a:latin typeface="Arial" charset="0"/>
                <a:ea typeface="Verdana" pitchFamily="34" charset="0"/>
                <a:cs typeface="Arial" charset="0"/>
              </a:rPr>
              <a:t>SUCCES !!!!</a:t>
            </a:r>
            <a:endParaRPr lang="nl-NL" sz="4000" b="1">
              <a:solidFill>
                <a:srgbClr val="A50021"/>
              </a:solidFill>
              <a:latin typeface="Arial" charset="0"/>
              <a:ea typeface="Verdana" pitchFamily="34" charset="0"/>
              <a:cs typeface="Arial" charset="0"/>
            </a:endParaRPr>
          </a:p>
        </p:txBody>
      </p:sp>
      <p:sp>
        <p:nvSpPr>
          <p:cNvPr id="12292" name="Tekstvak 3"/>
          <p:cNvSpPr txBox="1">
            <a:spLocks noChangeArrowheads="1"/>
          </p:cNvSpPr>
          <p:nvPr/>
        </p:nvSpPr>
        <p:spPr bwMode="auto">
          <a:xfrm>
            <a:off x="0" y="465313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nl-NL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Team:	 	havo vwo</a:t>
            </a:r>
          </a:p>
          <a:p>
            <a:r>
              <a:rPr lang="nl-NL" sz="2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</a:p>
        </p:txBody>
      </p:sp>
      <p:pic>
        <p:nvPicPr>
          <p:cNvPr id="3076" name="Picture 4" descr="https://encrypted-tbn0.gstatic.com/images?q=tbn:ANd9GcS_ZTyTAp1pdLM1v7YbN1EQMPPm0WQqsRT6VcsaGmKPNTXutPqn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916832"/>
            <a:ext cx="3593976" cy="1707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C95BDA-355F-438C-B6AE-6B4FB1832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 van Toetsing en Afsluiting (PTA)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4005F74-A5A8-44CE-9CA7-42BEA1555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vak: schoolexamens en praktische opdrachten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Profiel Werkstuk (PWS) in eindexamenklas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vakken Culturele en Kunstzinnige Vorming (CKV) en maatschappijleer kennen geen centraal examen.</a:t>
            </a:r>
          </a:p>
        </p:txBody>
      </p:sp>
    </p:spTree>
    <p:extLst>
      <p:ext uri="{BB962C8B-B14F-4D97-AF65-F5344CB8AC3E}">
        <p14:creationId xmlns:p14="http://schemas.microsoft.com/office/powerpoint/2010/main" val="212685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5B8413D-17CD-4DD8-BD7A-CB8989E2C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Toetsweken</a:t>
            </a:r>
            <a:endParaRPr lang="nl-NL" sz="3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D1D17605-C1C3-4297-9C2C-D70A03191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nl-NL" sz="240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toetsweken</a:t>
            </a: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Begin november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Januari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Eind maart</a:t>
            </a:r>
          </a:p>
          <a:p>
            <a:pPr marL="0" indent="0">
              <a:buNone/>
            </a:pPr>
            <a:endParaRPr lang="nl-NL"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Centraal Schriftelijk Examen </a:t>
            </a:r>
          </a:p>
          <a:p>
            <a:pPr marL="0" indent="0">
              <a:buNone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van donderdag 12 mei t/m maandag 30 mei 2022</a:t>
            </a:r>
          </a:p>
          <a:p>
            <a:pPr marL="0" indent="0">
              <a:buNone/>
            </a:pPr>
            <a:r>
              <a:rPr lang="nl-NL" sz="1400">
                <a:solidFill>
                  <a:srgbClr val="00206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Examenrooster 2022 - Examenblad</a:t>
            </a:r>
            <a:endParaRPr lang="nl-NL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2800">
              <a:solidFill>
                <a:srgbClr val="660033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9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5BAC04-BD77-48D5-87A4-C730EF61A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Afspraken rondom toets(weken)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069DF1-43DB-48E5-814B-D6802194B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None/>
            </a:pPr>
            <a:r>
              <a:rPr lang="nl-NL" altLang="nl-NL" sz="2400">
                <a:solidFill>
                  <a:srgbClr val="000000"/>
                </a:solidFill>
                <a:latin typeface="Calibri"/>
                <a:cs typeface="Calibri"/>
              </a:rPr>
              <a:t>Bij ziekte: </a:t>
            </a:r>
            <a:r>
              <a:rPr lang="nl-NL" altLang="nl-NL" sz="2400" u="sng">
                <a:solidFill>
                  <a:srgbClr val="000000"/>
                </a:solidFill>
                <a:latin typeface="Calibri"/>
                <a:cs typeface="Calibri"/>
              </a:rPr>
              <a:t>vooraf</a:t>
            </a:r>
            <a:r>
              <a:rPr lang="nl-NL" altLang="nl-NL" sz="2400">
                <a:solidFill>
                  <a:srgbClr val="000000"/>
                </a:solidFill>
                <a:latin typeface="Calibri"/>
                <a:cs typeface="Calibri"/>
              </a:rPr>
              <a:t> afmelding door ouders / verzorgers. De leerling maakt zelf met de coördinator zo spoedig mogelijk een afspraak om het schoolexamen in te halen.</a:t>
            </a:r>
            <a:br>
              <a:rPr lang="nl-NL" altLang="nl-NL" sz="240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nl-NL" altLang="nl-NL" sz="2400">
                <a:solidFill>
                  <a:srgbClr val="000000"/>
                </a:solidFill>
                <a:latin typeface="Calibri"/>
                <a:cs typeface="Calibri"/>
              </a:rPr>
              <a:t>Na elke schoolexamenweek wordt de mogelijkheid geboden om een gemist schoolexamen in te halen. </a:t>
            </a:r>
            <a:br>
              <a:rPr lang="nl-NL" altLang="nl-NL" sz="2400">
                <a:solidFill>
                  <a:srgbClr val="000000"/>
                </a:solidFill>
                <a:latin typeface="Calibri"/>
                <a:cs typeface="Calibri"/>
              </a:rPr>
            </a:br>
            <a:br>
              <a:rPr lang="nl-NL" altLang="nl-NL" sz="2400">
                <a:solidFill>
                  <a:srgbClr val="000000"/>
                </a:solidFill>
                <a:latin typeface="Calibri"/>
                <a:cs typeface="Calibri"/>
              </a:rPr>
            </a:br>
            <a:r>
              <a:rPr lang="nl-NL" altLang="nl-NL" sz="2400">
                <a:solidFill>
                  <a:srgbClr val="000000"/>
                </a:solidFill>
                <a:latin typeface="Calibri"/>
                <a:cs typeface="Calibri"/>
              </a:rPr>
              <a:t>Na </a:t>
            </a:r>
            <a:r>
              <a:rPr lang="nl-NL" altLang="nl-NL" sz="2400" err="1">
                <a:solidFill>
                  <a:srgbClr val="000000"/>
                </a:solidFill>
                <a:latin typeface="Calibri"/>
                <a:cs typeface="Calibri"/>
              </a:rPr>
              <a:t>toetsweek</a:t>
            </a:r>
            <a:r>
              <a:rPr lang="nl-NL" altLang="nl-NL" sz="2400">
                <a:solidFill>
                  <a:srgbClr val="000000"/>
                </a:solidFill>
                <a:latin typeface="Calibri"/>
                <a:cs typeface="Calibri"/>
              </a:rPr>
              <a:t> 3 en voor de meivakantie is er de mogelijkheid om twee schoolexamens van twee verschillende vakken te herkansen voor een cijferverbetering: 12 en 13 april 2022 </a:t>
            </a:r>
          </a:p>
          <a:p>
            <a:pPr marL="0" indent="0">
              <a:spcBef>
                <a:spcPct val="0"/>
              </a:spcBef>
              <a:buNone/>
            </a:pPr>
            <a:endParaRPr lang="nl-NL" altLang="nl-NL" sz="24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endParaRPr lang="nl-NL" altLang="nl-NL" sz="2400">
              <a:solidFill>
                <a:srgbClr val="000000"/>
              </a:solidFill>
              <a:latin typeface="Calibri" panose="020F0502020204030204" pitchFamily="34" charset="0"/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240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1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7772400" cy="1143000"/>
          </a:xfrm>
        </p:spPr>
        <p:txBody>
          <a:bodyPr/>
          <a:lstStyle/>
          <a:p>
            <a:r>
              <a:rPr lang="nl-NL" sz="2800" b="1" kern="120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Exameneisen (1)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052736"/>
            <a:ext cx="8532812" cy="50405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8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Gemiddelde cijfer op CE 5,50 of hoger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Ne, En, </a:t>
            </a:r>
            <a:r>
              <a:rPr lang="nl-NL" sz="2800" err="1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Wi</a:t>
            </a:r>
            <a:r>
              <a:rPr lang="nl-NL" sz="280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maximaal één 5 als </a:t>
            </a:r>
            <a:r>
              <a:rPr lang="nl-NL" sz="2800" u="sng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eindcijfer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Voor de </a:t>
            </a:r>
            <a:r>
              <a:rPr lang="nl-NL" sz="2800" u="sng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eindcijfers</a:t>
            </a:r>
            <a:r>
              <a:rPr lang="nl-NL" sz="280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geldt:</a:t>
            </a: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nl-NL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Alle cijfers 6 of hoger</a:t>
            </a: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nl-NL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Eén 5 en de rest 6 of hoger</a:t>
            </a: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nl-NL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 x 5 of 1 x 4 en 1 x 5 </a:t>
            </a:r>
            <a:r>
              <a:rPr lang="nl-NL" i="1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met gemiddeld een 6,0</a:t>
            </a: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nl-NL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Eindcijfer 3 mag niet</a:t>
            </a: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endParaRPr lang="nl-NL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80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Rekentoets afgelegd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LO voldoende</a:t>
            </a:r>
          </a:p>
          <a:p>
            <a:pPr marL="0" indent="0">
              <a:buNone/>
            </a:pPr>
            <a:endParaRPr lang="nl-NL" sz="2800">
              <a:solidFill>
                <a:srgbClr val="000000"/>
              </a:solidFill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35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468313" y="116632"/>
            <a:ext cx="7772400" cy="1143000"/>
          </a:xfrm>
        </p:spPr>
        <p:txBody>
          <a:bodyPr/>
          <a:lstStyle/>
          <a:p>
            <a:r>
              <a:rPr lang="nl-NL" sz="2800" b="1" kern="120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Exameneisen (2)</a:t>
            </a:r>
          </a:p>
        </p:txBody>
      </p:sp>
      <p:sp>
        <p:nvSpPr>
          <p:cNvPr id="16387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052736"/>
            <a:ext cx="8820472" cy="50405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Gemiddelde cijfer op CE 5,50 of hoger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Ne, En, </a:t>
            </a:r>
            <a:r>
              <a:rPr lang="nl-NL" sz="180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Wi</a:t>
            </a:r>
            <a:r>
              <a:rPr lang="nl-NL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maximaal één 5 als </a:t>
            </a:r>
            <a:r>
              <a:rPr lang="nl-NL" sz="1800" u="sng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eindcijfer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Voor de </a:t>
            </a:r>
            <a:r>
              <a:rPr lang="nl-NL" sz="2800" u="sng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eindcijfers</a:t>
            </a:r>
            <a:r>
              <a:rPr lang="nl-NL" sz="280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geldt:</a:t>
            </a: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nl-NL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Alle cijfers 6 of hoger</a:t>
            </a: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nl-NL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Eén 5 en de rest 6 of hoger</a:t>
            </a: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nl-NL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 x 5 of 1 x 4 en 1 x 5 </a:t>
            </a:r>
            <a:r>
              <a:rPr lang="nl-NL" i="1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met gemiddeld een 6,0</a:t>
            </a:r>
          </a:p>
          <a:p>
            <a:pPr lvl="1">
              <a:lnSpc>
                <a:spcPts val="2500"/>
              </a:lnSpc>
              <a:buFont typeface="Wingdings" panose="05000000000000000000" pitchFamily="2" charset="2"/>
              <a:buChar char="§"/>
            </a:pPr>
            <a:r>
              <a:rPr lang="nl-NL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Eindcijfer 3 mag niet!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Rekentoets afgelegd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8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LO voldoende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Combinatiecijfer (CKV,ML,PWS)</a:t>
            </a:r>
            <a:r>
              <a:rPr lang="nl-NL" sz="2800" b="1">
                <a:solidFill>
                  <a:srgbClr val="00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COMPENSATIE!!</a:t>
            </a:r>
          </a:p>
        </p:txBody>
      </p:sp>
    </p:spTree>
    <p:extLst>
      <p:ext uri="{BB962C8B-B14F-4D97-AF65-F5344CB8AC3E}">
        <p14:creationId xmlns:p14="http://schemas.microsoft.com/office/powerpoint/2010/main" val="28101345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5296" y="247372"/>
            <a:ext cx="7772400" cy="1143000"/>
          </a:xfrm>
        </p:spPr>
        <p:txBody>
          <a:bodyPr/>
          <a:lstStyle/>
          <a:p>
            <a:r>
              <a:rPr lang="nl-NL" sz="2800" b="1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Rekenen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1177738"/>
            <a:ext cx="8964488" cy="2529408"/>
          </a:xfrm>
        </p:spPr>
        <p:txBody>
          <a:bodyPr/>
          <a:lstStyle/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nl-NL" sz="240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Leerlingen zonder wiskunde in hun pakket, moeten het schoolexamen rekenen afleggen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nl-NL" sz="240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Het resultaat maakt geen deel uit van het eindexamen 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D5C2AF8-D385-48AD-9540-378758CF60E2}"/>
              </a:ext>
            </a:extLst>
          </p:cNvPr>
          <p:cNvSpPr txBox="1">
            <a:spLocks/>
          </p:cNvSpPr>
          <p:nvPr/>
        </p:nvSpPr>
        <p:spPr bwMode="auto">
          <a:xfrm>
            <a:off x="525316" y="2347347"/>
            <a:ext cx="741236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/>
            <a:endParaRPr lang="nl-NL" sz="2800" b="1" ker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nl-NL" sz="2800" b="1" ker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Cum laude  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0DFC39A7-B61F-40A4-826A-51D345C15487}"/>
              </a:ext>
            </a:extLst>
          </p:cNvPr>
          <p:cNvSpPr txBox="1">
            <a:spLocks/>
          </p:cNvSpPr>
          <p:nvPr/>
        </p:nvSpPr>
        <p:spPr bwMode="auto">
          <a:xfrm>
            <a:off x="345296" y="3746718"/>
            <a:ext cx="8964488" cy="2529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nl-NL" sz="2400" ker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Gemiddelde CE-cijfers 8,0 of hoger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endParaRPr lang="nl-NL" sz="2400" ker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nl-NL" sz="2400" ker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Geen eindcijfer lager dan 7 (vwo)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nl-NL" sz="2400" kern="0">
                <a:solidFill>
                  <a:schemeClr val="tx1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Geen eindcijfer lager dan 6 (havo)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nl-NL" sz="2400" kern="0">
              <a:solidFill>
                <a:schemeClr val="tx1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nl-NL" kern="0">
              <a:solidFill>
                <a:schemeClr val="tx1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1A8C0-969F-49E6-A6EA-A54893D7F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Voorbereiding op het eindexamen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90C0429-31CC-44BC-9D88-5C0F8FB3D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Begeleiding door de mentor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Maatwerk door de vakdocent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Training om examenstress te reduceren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Leerlingen kunnen gebruik maken van Mr. </a:t>
            </a:r>
            <a:r>
              <a:rPr lang="nl-NL" sz="2400" err="1">
                <a:solidFill>
                  <a:srgbClr val="000000"/>
                </a:solidFill>
                <a:latin typeface="Arial"/>
                <a:cs typeface="Arial"/>
              </a:rPr>
              <a:t>Chadd</a:t>
            </a:r>
            <a:endParaRPr lang="nl-NL" sz="24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Voor een tweetal vakken een wekelijkse les met de helft van de klas: biologie en economie in havo 5</a:t>
            </a:r>
            <a:endParaRPr lang="nl-NL" sz="2400">
              <a:latin typeface="Arial"/>
              <a:cs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2020 – 2021</a:t>
            </a:r>
            <a:br>
              <a:rPr lang="nl-NL" sz="240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vwo: 93% geslaagd</a:t>
            </a:r>
            <a:br>
              <a:rPr lang="nl-NL" sz="240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nl-NL" sz="2400">
                <a:solidFill>
                  <a:srgbClr val="000000"/>
                </a:solidFill>
                <a:latin typeface="Arial"/>
                <a:cs typeface="Arial"/>
              </a:rPr>
              <a:t>havo: 84% geslaagd</a:t>
            </a:r>
          </a:p>
        </p:txBody>
      </p:sp>
    </p:spTree>
    <p:extLst>
      <p:ext uri="{BB962C8B-B14F-4D97-AF65-F5344CB8AC3E}">
        <p14:creationId xmlns:p14="http://schemas.microsoft.com/office/powerpoint/2010/main" val="321014769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">
      <a:dk1>
        <a:srgbClr val="FFFF99"/>
      </a:dk1>
      <a:lt1>
        <a:srgbClr val="FFFFFF"/>
      </a:lt1>
      <a:dk2>
        <a:srgbClr val="FFFFFF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FEF63640A36A478DD808A72242E1F3" ma:contentTypeVersion="2" ma:contentTypeDescription="Een nieuw document maken." ma:contentTypeScope="" ma:versionID="a5bf3fae139b0b63cf218e13369f2e5f">
  <xsd:schema xmlns:xsd="http://www.w3.org/2001/XMLSchema" xmlns:xs="http://www.w3.org/2001/XMLSchema" xmlns:p="http://schemas.microsoft.com/office/2006/metadata/properties" xmlns:ns2="009a20cb-ef7f-476d-a34c-8e62cc6ecd01" targetNamespace="http://schemas.microsoft.com/office/2006/metadata/properties" ma:root="true" ma:fieldsID="a492feb94d88bb6fa030bd23b8f32da4" ns2:_="">
    <xsd:import namespace="009a20cb-ef7f-476d-a34c-8e62cc6ecd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9a20cb-ef7f-476d-a34c-8e62cc6ecd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31F3E1-6D08-4E17-80D3-156C70F6E7A2}">
  <ds:schemaRefs>
    <ds:schemaRef ds:uri="009a20cb-ef7f-476d-a34c-8e62cc6ecd0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41FB5F8-CC57-4E05-A115-9AAF56D95A1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581860-4DC5-45A1-9407-11239C8FBD0C}">
  <ds:schemaRefs>
    <ds:schemaRef ds:uri="be750001-cd2a-499f-94b1-3652cd15538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936</Words>
  <Application>Microsoft Office PowerPoint</Application>
  <PresentationFormat>Diavoorstelling (4:3)</PresentationFormat>
  <Paragraphs>199</Paragraphs>
  <Slides>27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Comic Sans MS</vt:lpstr>
      <vt:lpstr>Times New Roman</vt:lpstr>
      <vt:lpstr>Wingdings</vt:lpstr>
      <vt:lpstr>Wingdings,Sans-Serif</vt:lpstr>
      <vt:lpstr>Standaardontwerp</vt:lpstr>
      <vt:lpstr>Ouderavond  havo 5 vwo 6</vt:lpstr>
      <vt:lpstr>Positie voor-examenklas</vt:lpstr>
      <vt:lpstr>Programma van Toetsing en Afsluiting (PTA)</vt:lpstr>
      <vt:lpstr>Toetsweken</vt:lpstr>
      <vt:lpstr>Afspraken rondom toets(weken)</vt:lpstr>
      <vt:lpstr>Exameneisen (1)</vt:lpstr>
      <vt:lpstr>Exameneisen (2)</vt:lpstr>
      <vt:lpstr>Rekenen</vt:lpstr>
      <vt:lpstr>Voorbereiding op het eindexamen</vt:lpstr>
      <vt:lpstr>Verlof</vt:lpstr>
      <vt:lpstr>Berlijn havo 5</vt:lpstr>
      <vt:lpstr>Du Benelux vwo 6</vt:lpstr>
      <vt:lpstr>Decanaat </vt:lpstr>
      <vt:lpstr>Keuzebegeleiding havo  </vt:lpstr>
      <vt:lpstr>Keuzebegeleiding vwo </vt:lpstr>
      <vt:lpstr>PowerPoint-presentatie</vt:lpstr>
      <vt:lpstr>Verschillen HBO - WO </vt:lpstr>
      <vt:lpstr>Studiekeuze</vt:lpstr>
      <vt:lpstr>Individueel oriënteren </vt:lpstr>
      <vt:lpstr>Open dagen </vt:lpstr>
      <vt:lpstr>PowerPoint-presentatie</vt:lpstr>
      <vt:lpstr>   </vt:lpstr>
      <vt:lpstr>PowerPoint-presentatie</vt:lpstr>
      <vt:lpstr>PowerPoint-presentatie</vt:lpstr>
      <vt:lpstr>Interne doorstroming</vt:lpstr>
      <vt:lpstr>Contact</vt:lpstr>
      <vt:lpstr>PowerPoint-presentatie</vt:lpstr>
    </vt:vector>
  </TitlesOfParts>
  <Company>rsg ter apel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 Mavo (VMBO) naar HAVO</dc:title>
  <dc:creator>rw krikke</dc:creator>
  <cp:lastModifiedBy>Martijn Kors</cp:lastModifiedBy>
  <cp:revision>4</cp:revision>
  <dcterms:created xsi:type="dcterms:W3CDTF">2002-01-26T09:45:58Z</dcterms:created>
  <dcterms:modified xsi:type="dcterms:W3CDTF">2021-09-14T17:47:17Z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0x0101003AFEF63640A36A478DD808A72242E1F3</vt:lpwstr>
  </property>
</Properties>
</file>